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6"/>
  </p:normalViewPr>
  <p:slideViewPr>
    <p:cSldViewPr>
      <p:cViewPr varScale="1">
        <p:scale>
          <a:sx n="50" d="100"/>
          <a:sy n="50" d="100"/>
        </p:scale>
        <p:origin x="1424" y="4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rgbClr val="00803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00803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00803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00803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256880"/>
            <a:ext cx="18287999" cy="5005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rgbClr val="00803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69230" cy="10287000"/>
          </a:xfrm>
          <a:custGeom>
            <a:avLst/>
            <a:gdLst/>
            <a:ahLst/>
            <a:cxnLst/>
            <a:rect l="l" t="t" r="r" b="b"/>
            <a:pathLst>
              <a:path w="5269230" h="10287000">
                <a:moveTo>
                  <a:pt x="5268724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5268724" y="0"/>
                </a:lnTo>
                <a:lnTo>
                  <a:pt x="5268724" y="10287000"/>
                </a:lnTo>
                <a:close/>
              </a:path>
            </a:pathLst>
          </a:custGeom>
          <a:solidFill>
            <a:srgbClr val="C2997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54185" y="1389048"/>
            <a:ext cx="7299325" cy="48736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2379980" algn="just">
              <a:lnSpc>
                <a:spcPts val="9530"/>
              </a:lnSpc>
              <a:spcBef>
                <a:spcPts val="475"/>
              </a:spcBef>
            </a:pPr>
            <a:r>
              <a:rPr sz="8000" spc="-1250" dirty="0"/>
              <a:t>ГЕНЕАЛОГІЯ </a:t>
            </a:r>
            <a:r>
              <a:rPr sz="8000" spc="-1155" dirty="0"/>
              <a:t>ТВОРЧОСТІ, </a:t>
            </a:r>
            <a:r>
              <a:rPr sz="8000" spc="-1430" dirty="0"/>
              <a:t>АБО</a:t>
            </a:r>
            <a:endParaRPr sz="8000" dirty="0"/>
          </a:p>
          <a:p>
            <a:pPr marL="12700" algn="just">
              <a:lnSpc>
                <a:spcPts val="9210"/>
              </a:lnSpc>
            </a:pPr>
            <a:r>
              <a:rPr sz="8000" spc="-1245" dirty="0"/>
              <a:t>ЯК</a:t>
            </a:r>
            <a:r>
              <a:rPr sz="8000" spc="185" dirty="0"/>
              <a:t> </a:t>
            </a:r>
            <a:r>
              <a:rPr sz="8000" spc="-1185" dirty="0"/>
              <a:t>З'ЯВЛЯЮТЬСЯ</a:t>
            </a:r>
            <a:endParaRPr sz="8000" dirty="0"/>
          </a:p>
        </p:txBody>
      </p:sp>
      <p:sp>
        <p:nvSpPr>
          <p:cNvPr id="4" name="object 4"/>
          <p:cNvSpPr txBox="1"/>
          <p:nvPr/>
        </p:nvSpPr>
        <p:spPr>
          <a:xfrm>
            <a:off x="8854185" y="6227748"/>
            <a:ext cx="68072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015" dirty="0">
                <a:solidFill>
                  <a:srgbClr val="008037"/>
                </a:solidFill>
                <a:latin typeface="Microsoft Sans Serif"/>
                <a:cs typeface="Microsoft Sans Serif"/>
              </a:rPr>
              <a:t>Х</a:t>
            </a:r>
            <a:r>
              <a:rPr lang="uk-UA" sz="8000" spc="-1015" dirty="0">
                <a:solidFill>
                  <a:srgbClr val="008037"/>
                </a:solidFill>
                <a:latin typeface="Microsoft Sans Serif"/>
                <a:cs typeface="Microsoft Sans Serif"/>
              </a:rPr>
              <a:t>У</a:t>
            </a:r>
            <a:r>
              <a:rPr sz="8000" spc="-1015" dirty="0">
                <a:solidFill>
                  <a:srgbClr val="008037"/>
                </a:solidFill>
                <a:latin typeface="Microsoft Sans Serif"/>
                <a:cs typeface="Microsoft Sans Serif"/>
              </a:rPr>
              <a:t>ДОЖНІ</a:t>
            </a:r>
            <a:r>
              <a:rPr sz="8000" spc="18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8000" spc="-1375" dirty="0">
                <a:solidFill>
                  <a:srgbClr val="008037"/>
                </a:solidFill>
                <a:latin typeface="Microsoft Sans Serif"/>
                <a:cs typeface="Microsoft Sans Serif"/>
              </a:rPr>
              <a:t>ТВОРИ</a:t>
            </a:r>
            <a:endParaRPr sz="8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6885" y="9105900"/>
            <a:ext cx="9421495" cy="904875"/>
          </a:xfrm>
          <a:prstGeom prst="rect">
            <a:avLst/>
          </a:prstGeom>
          <a:solidFill>
            <a:srgbClr val="C29973"/>
          </a:solidFill>
        </p:spPr>
        <p:txBody>
          <a:bodyPr vert="horz" wrap="square" lIns="0" tIns="2159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700"/>
              </a:spcBef>
            </a:pPr>
            <a:r>
              <a:rPr sz="3000" i="1" spc="-10" dirty="0">
                <a:solidFill>
                  <a:srgbClr val="008037"/>
                </a:solidFill>
                <a:latin typeface="Trebuchet MS"/>
                <a:cs typeface="Trebuchet MS"/>
              </a:rPr>
              <a:t>вибіркова</a:t>
            </a:r>
            <a:r>
              <a:rPr sz="3000" i="1" spc="-170" dirty="0">
                <a:solidFill>
                  <a:srgbClr val="008037"/>
                </a:solidFill>
                <a:latin typeface="Trebuchet MS"/>
                <a:cs typeface="Trebuchet MS"/>
              </a:rPr>
              <a:t> </a:t>
            </a:r>
            <a:r>
              <a:rPr sz="3000" i="1" spc="-10" dirty="0">
                <a:solidFill>
                  <a:srgbClr val="008037"/>
                </a:solidFill>
                <a:latin typeface="Trebuchet MS"/>
                <a:cs typeface="Trebuchet MS"/>
              </a:rPr>
              <a:t>навчальна</a:t>
            </a:r>
            <a:r>
              <a:rPr sz="3000" i="1" spc="-170" dirty="0">
                <a:solidFill>
                  <a:srgbClr val="008037"/>
                </a:solidFill>
                <a:latin typeface="Trebuchet MS"/>
                <a:cs typeface="Trebuchet MS"/>
              </a:rPr>
              <a:t> </a:t>
            </a:r>
            <a:r>
              <a:rPr sz="3000" i="1" spc="-10" dirty="0">
                <a:solidFill>
                  <a:srgbClr val="008037"/>
                </a:solidFill>
                <a:latin typeface="Trebuchet MS"/>
                <a:cs typeface="Trebuchet MS"/>
              </a:rPr>
              <a:t>дисципліна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514" y="1480057"/>
            <a:ext cx="1366520" cy="732409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  <a:tabLst>
                <a:tab pos="1014094" algn="l"/>
                <a:tab pos="3428365" algn="l"/>
                <a:tab pos="6802755" algn="l"/>
              </a:tabLst>
            </a:pPr>
            <a:r>
              <a:rPr sz="2800" b="1" spc="305" dirty="0">
                <a:solidFill>
                  <a:srgbClr val="535C34"/>
                </a:solidFill>
                <a:latin typeface="Cambria"/>
                <a:cs typeface="Cambria"/>
              </a:rPr>
              <a:t>ДЛЯ</a:t>
            </a:r>
            <a:r>
              <a:rPr sz="2800" b="1" dirty="0">
                <a:solidFill>
                  <a:srgbClr val="535C34"/>
                </a:solidFill>
                <a:latin typeface="Cambria"/>
                <a:cs typeface="Cambria"/>
              </a:rPr>
              <a:t>	</a:t>
            </a:r>
            <a:r>
              <a:rPr sz="2800" b="1" spc="265" dirty="0">
                <a:solidFill>
                  <a:srgbClr val="535C34"/>
                </a:solidFill>
                <a:latin typeface="Cambria"/>
                <a:cs typeface="Cambria"/>
              </a:rPr>
              <a:t>СТУДЕНТІВ</a:t>
            </a:r>
            <a:r>
              <a:rPr sz="2800" b="1" dirty="0">
                <a:solidFill>
                  <a:srgbClr val="535C34"/>
                </a:solidFill>
                <a:latin typeface="Cambria"/>
                <a:cs typeface="Cambria"/>
              </a:rPr>
              <a:t>	</a:t>
            </a:r>
            <a:r>
              <a:rPr sz="2800" b="1" spc="295" dirty="0">
                <a:solidFill>
                  <a:srgbClr val="535C34"/>
                </a:solidFill>
                <a:latin typeface="Cambria"/>
                <a:cs typeface="Cambria"/>
              </a:rPr>
              <a:t>ГУМАНІТАРНИХ</a:t>
            </a:r>
            <a:r>
              <a:rPr sz="2800" b="1" dirty="0">
                <a:solidFill>
                  <a:srgbClr val="535C34"/>
                </a:solidFill>
                <a:latin typeface="Cambria"/>
                <a:cs typeface="Cambria"/>
              </a:rPr>
              <a:t>	</a:t>
            </a:r>
            <a:r>
              <a:rPr sz="2800" b="1" spc="110" dirty="0">
                <a:solidFill>
                  <a:srgbClr val="535C34"/>
                </a:solidFill>
                <a:latin typeface="Cambria"/>
                <a:cs typeface="Cambria"/>
              </a:rPr>
              <a:t>ТА</a:t>
            </a:r>
            <a:endParaRPr sz="2800">
              <a:latin typeface="Cambria"/>
              <a:cs typeface="Cambria"/>
            </a:endParaRPr>
          </a:p>
          <a:p>
            <a:pPr marL="526415" marR="519430" algn="ctr">
              <a:lnSpc>
                <a:spcPct val="107100"/>
              </a:lnSpc>
              <a:spcBef>
                <a:spcPts val="5"/>
              </a:spcBef>
              <a:tabLst>
                <a:tab pos="3523615" algn="l"/>
                <a:tab pos="3871595" algn="l"/>
                <a:tab pos="5807075" algn="l"/>
              </a:tabLst>
            </a:pPr>
            <a:r>
              <a:rPr sz="2800" b="1" spc="345" dirty="0">
                <a:solidFill>
                  <a:srgbClr val="535C34"/>
                </a:solidFill>
                <a:latin typeface="Cambria"/>
                <a:cs typeface="Cambria"/>
              </a:rPr>
              <a:t>ПРИРОДНИЧИХ</a:t>
            </a:r>
            <a:r>
              <a:rPr sz="2800" b="1" dirty="0">
                <a:solidFill>
                  <a:srgbClr val="535C34"/>
                </a:solidFill>
                <a:latin typeface="Cambria"/>
                <a:cs typeface="Cambria"/>
              </a:rPr>
              <a:t>	</a:t>
            </a:r>
            <a:r>
              <a:rPr sz="2800" b="1" spc="220" dirty="0">
                <a:solidFill>
                  <a:srgbClr val="535C34"/>
                </a:solidFill>
                <a:latin typeface="Cambria"/>
                <a:cs typeface="Cambria"/>
              </a:rPr>
              <a:t>ФАКУЛЬТЕТІВ. </a:t>
            </a:r>
            <a:r>
              <a:rPr sz="2800" b="1" spc="325" dirty="0">
                <a:solidFill>
                  <a:srgbClr val="535C34"/>
                </a:solidFill>
                <a:latin typeface="Cambria"/>
                <a:cs typeface="Cambria"/>
              </a:rPr>
              <a:t>ВИКЛАДАЧКА</a:t>
            </a:r>
            <a:r>
              <a:rPr sz="2800" b="1" dirty="0">
                <a:solidFill>
                  <a:srgbClr val="535C34"/>
                </a:solidFill>
                <a:latin typeface="Cambria"/>
                <a:cs typeface="Cambria"/>
              </a:rPr>
              <a:t>	</a:t>
            </a:r>
            <a:r>
              <a:rPr sz="2800" b="1" spc="260" dirty="0">
                <a:solidFill>
                  <a:srgbClr val="535C34"/>
                </a:solidFill>
                <a:latin typeface="Cambria"/>
                <a:cs typeface="Cambria"/>
              </a:rPr>
              <a:t>МАТІЙЧУК</a:t>
            </a:r>
            <a:r>
              <a:rPr sz="2800" b="1" dirty="0">
                <a:solidFill>
                  <a:srgbClr val="535C34"/>
                </a:solidFill>
                <a:latin typeface="Cambria"/>
                <a:cs typeface="Cambria"/>
              </a:rPr>
              <a:t>	</a:t>
            </a:r>
            <a:r>
              <a:rPr sz="2800" b="1" spc="285" dirty="0">
                <a:solidFill>
                  <a:srgbClr val="535C34"/>
                </a:solidFill>
                <a:latin typeface="Cambria"/>
                <a:cs typeface="Cambria"/>
              </a:rPr>
              <a:t>О.</a:t>
            </a:r>
            <a:r>
              <a:rPr sz="2800" b="1" spc="-360" dirty="0">
                <a:solidFill>
                  <a:srgbClr val="535C34"/>
                </a:solidFill>
                <a:latin typeface="Cambria"/>
                <a:cs typeface="Cambria"/>
              </a:rPr>
              <a:t> </a:t>
            </a:r>
            <a:r>
              <a:rPr sz="2800" b="1" spc="245" dirty="0">
                <a:solidFill>
                  <a:srgbClr val="535C34"/>
                </a:solidFill>
                <a:latin typeface="Cambria"/>
                <a:cs typeface="Cambria"/>
              </a:rPr>
              <a:t>М.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0669" y="1729757"/>
            <a:ext cx="5029199" cy="66960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29675"/>
            <a:ext cx="17104360" cy="1419225"/>
          </a:xfrm>
          <a:custGeom>
            <a:avLst/>
            <a:gdLst/>
            <a:ahLst/>
            <a:cxnLst/>
            <a:rect l="l" t="t" r="r" b="b"/>
            <a:pathLst>
              <a:path w="17104360" h="1419225">
                <a:moveTo>
                  <a:pt x="17103731" y="1419225"/>
                </a:moveTo>
                <a:lnTo>
                  <a:pt x="0" y="1419225"/>
                </a:lnTo>
                <a:lnTo>
                  <a:pt x="0" y="0"/>
                </a:lnTo>
                <a:lnTo>
                  <a:pt x="17103731" y="0"/>
                </a:lnTo>
                <a:lnTo>
                  <a:pt x="17103731" y="1419225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2101" y="8855546"/>
            <a:ext cx="1305750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30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А тут – процес роботи в архіві Науково-дослідного центру Східної Європи Бременського університету. На фото: Анна </a:t>
            </a:r>
            <a:r>
              <a:rPr lang="uk-UA" sz="3000" spc="-260" dirty="0" err="1">
                <a:solidFill>
                  <a:srgbClr val="008037"/>
                </a:solidFill>
                <a:latin typeface="Microsoft Sans Serif"/>
                <a:cs typeface="Microsoft Sans Serif"/>
              </a:rPr>
              <a:t>Шапоренко</a:t>
            </a:r>
            <a:r>
              <a:rPr lang="uk-UA" sz="30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, 2024 р.</a:t>
            </a:r>
            <a:endParaRPr sz="3000" dirty="0">
              <a:latin typeface="Microsoft Sans Serif"/>
              <a:cs typeface="Microsoft Sans Serif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4BCE9-2E68-4575-A0C6-DC5D6663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654"/>
            <a:ext cx="13563600" cy="76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0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498" y="4857459"/>
            <a:ext cx="3775075" cy="4844659"/>
          </a:xfrm>
          <a:prstGeom prst="rect">
            <a:avLst/>
          </a:prstGeom>
          <a:ln w="60864">
            <a:solidFill>
              <a:srgbClr val="532E1C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422909" marR="1249045">
              <a:lnSpc>
                <a:spcPts val="5480"/>
              </a:lnSpc>
              <a:spcBef>
                <a:spcPts val="334"/>
              </a:spcBef>
            </a:pPr>
            <a:r>
              <a:rPr sz="3700" spc="-440" dirty="0">
                <a:solidFill>
                  <a:srgbClr val="008037"/>
                </a:solidFill>
                <a:latin typeface="Microsoft Sans Serif"/>
                <a:cs typeface="Microsoft Sans Serif"/>
              </a:rPr>
              <a:t>ознайомити </a:t>
            </a:r>
            <a:r>
              <a:rPr sz="37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студентів</a:t>
            </a:r>
            <a:r>
              <a:rPr sz="3700" spc="-6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700" spc="-195" dirty="0">
                <a:solidFill>
                  <a:srgbClr val="008037"/>
                </a:solidFill>
                <a:latin typeface="Microsoft Sans Serif"/>
                <a:cs typeface="Microsoft Sans Serif"/>
              </a:rPr>
              <a:t>із</a:t>
            </a:r>
            <a:endParaRPr sz="3700" dirty="0">
              <a:latin typeface="Microsoft Sans Serif"/>
              <a:cs typeface="Microsoft Sans Serif"/>
            </a:endParaRPr>
          </a:p>
          <a:p>
            <a:pPr marL="422909">
              <a:lnSpc>
                <a:spcPct val="100000"/>
              </a:lnSpc>
              <a:spcBef>
                <a:spcPts val="670"/>
              </a:spcBef>
            </a:pPr>
            <a:r>
              <a:rPr sz="3700" spc="-340" dirty="0">
                <a:solidFill>
                  <a:srgbClr val="008037"/>
                </a:solidFill>
                <a:latin typeface="Microsoft Sans Serif"/>
                <a:cs typeface="Microsoft Sans Serif"/>
              </a:rPr>
              <a:t>„секретами“</a:t>
            </a:r>
            <a:endParaRPr sz="3700" dirty="0">
              <a:latin typeface="Microsoft Sans Serif"/>
              <a:cs typeface="Microsoft Sans Serif"/>
            </a:endParaRPr>
          </a:p>
          <a:p>
            <a:pPr marL="422909" marR="406400">
              <a:lnSpc>
                <a:spcPct val="123300"/>
              </a:lnSpc>
              <a:spcBef>
                <a:spcPts val="5"/>
              </a:spcBef>
            </a:pPr>
            <a:r>
              <a:rPr sz="3700" spc="-360" dirty="0">
                <a:solidFill>
                  <a:srgbClr val="008037"/>
                </a:solidFill>
                <a:latin typeface="Microsoft Sans Serif"/>
                <a:cs typeface="Microsoft Sans Serif"/>
              </a:rPr>
              <a:t>творчої </a:t>
            </a:r>
            <a:r>
              <a:rPr sz="3700" spc="-295" dirty="0">
                <a:solidFill>
                  <a:srgbClr val="008037"/>
                </a:solidFill>
                <a:latin typeface="Microsoft Sans Serif"/>
                <a:cs typeface="Microsoft Sans Serif"/>
              </a:rPr>
              <a:t>діяльності </a:t>
            </a:r>
            <a:r>
              <a:rPr sz="3700" spc="-355" dirty="0">
                <a:solidFill>
                  <a:srgbClr val="008037"/>
                </a:solidFill>
                <a:latin typeface="Microsoft Sans Serif"/>
                <a:cs typeface="Microsoft Sans Serif"/>
              </a:rPr>
              <a:t>письменників</a:t>
            </a:r>
            <a:r>
              <a:rPr sz="3700" spc="-6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700" spc="-470" dirty="0" err="1">
                <a:solidFill>
                  <a:srgbClr val="008037"/>
                </a:solidFill>
                <a:latin typeface="Microsoft Sans Serif"/>
                <a:cs typeface="Microsoft Sans Serif"/>
              </a:rPr>
              <a:t>та</a:t>
            </a:r>
            <a:r>
              <a:rPr sz="3700" spc="-47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700" spc="-405" dirty="0" err="1">
                <a:solidFill>
                  <a:srgbClr val="008037"/>
                </a:solidFill>
                <a:latin typeface="Microsoft Sans Serif"/>
                <a:cs typeface="Microsoft Sans Serif"/>
              </a:rPr>
              <a:t>письменниць</a:t>
            </a:r>
            <a:r>
              <a:rPr lang="uk-UA" sz="3700" spc="-40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endParaRPr sz="37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8700" y="1181100"/>
            <a:ext cx="17259300" cy="1590675"/>
          </a:xfrm>
          <a:prstGeom prst="rect">
            <a:avLst/>
          </a:prstGeom>
          <a:solidFill>
            <a:srgbClr val="FAFDF4"/>
          </a:solidFill>
        </p:spPr>
        <p:txBody>
          <a:bodyPr vert="horz" wrap="square" lIns="0" tIns="339090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2670"/>
              </a:spcBef>
            </a:pPr>
            <a:r>
              <a:rPr sz="6000" spc="-710" dirty="0"/>
              <a:t>Мета</a:t>
            </a:r>
            <a:r>
              <a:rPr sz="6000" spc="150" dirty="0"/>
              <a:t> </a:t>
            </a:r>
            <a:r>
              <a:rPr sz="6000" spc="-455" dirty="0"/>
              <a:t>навчальної</a:t>
            </a:r>
            <a:r>
              <a:rPr sz="6000" spc="155" dirty="0"/>
              <a:t> </a:t>
            </a:r>
            <a:r>
              <a:rPr sz="6000" spc="-390" dirty="0"/>
              <a:t>дисципліни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5140325" y="4797425"/>
            <a:ext cx="3775075" cy="4918075"/>
          </a:xfrm>
          <a:prstGeom prst="rect">
            <a:avLst/>
          </a:prstGeom>
          <a:ln w="60864">
            <a:solidFill>
              <a:srgbClr val="532E1C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87630" marR="344170">
              <a:lnSpc>
                <a:spcPct val="123300"/>
              </a:lnSpc>
              <a:spcBef>
                <a:spcPts val="135"/>
              </a:spcBef>
            </a:pPr>
            <a:r>
              <a:rPr sz="3700" spc="-400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представити </a:t>
            </a:r>
            <a:r>
              <a:rPr sz="3700" spc="-300" dirty="0">
                <a:solidFill>
                  <a:srgbClr val="008037"/>
                </a:solidFill>
                <a:latin typeface="Microsoft Sans Serif"/>
                <a:cs typeface="Microsoft Sans Serif"/>
              </a:rPr>
              <a:t>сучасні</a:t>
            </a:r>
            <a:r>
              <a:rPr sz="3700" spc="-5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700" spc="-320" dirty="0">
                <a:solidFill>
                  <a:srgbClr val="008037"/>
                </a:solidFill>
                <a:latin typeface="Microsoft Sans Serif"/>
                <a:cs typeface="Microsoft Sans Serif"/>
              </a:rPr>
              <a:t>підходи</a:t>
            </a:r>
            <a:r>
              <a:rPr sz="3700" spc="-5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700" spc="-470" dirty="0">
                <a:solidFill>
                  <a:srgbClr val="008037"/>
                </a:solidFill>
                <a:latin typeface="Microsoft Sans Serif"/>
                <a:cs typeface="Microsoft Sans Serif"/>
              </a:rPr>
              <a:t>та </a:t>
            </a:r>
            <a:r>
              <a:rPr sz="3700" spc="-430" dirty="0">
                <a:solidFill>
                  <a:srgbClr val="008037"/>
                </a:solidFill>
                <a:latin typeface="Microsoft Sans Serif"/>
                <a:cs typeface="Microsoft Sans Serif"/>
              </a:rPr>
              <a:t>методики </a:t>
            </a:r>
            <a:r>
              <a:rPr sz="3700" spc="-395" dirty="0">
                <a:solidFill>
                  <a:srgbClr val="008037"/>
                </a:solidFill>
                <a:latin typeface="Microsoft Sans Serif"/>
                <a:cs typeface="Microsoft Sans Serif"/>
              </a:rPr>
              <a:t>вивчення </a:t>
            </a:r>
            <a:r>
              <a:rPr sz="3700" spc="-350" dirty="0">
                <a:solidFill>
                  <a:srgbClr val="008037"/>
                </a:solidFill>
                <a:latin typeface="Microsoft Sans Serif"/>
                <a:cs typeface="Microsoft Sans Serif"/>
              </a:rPr>
              <a:t>рукописної </a:t>
            </a:r>
            <a:r>
              <a:rPr sz="3700" spc="-365" dirty="0">
                <a:solidFill>
                  <a:srgbClr val="008037"/>
                </a:solidFill>
                <a:latin typeface="Microsoft Sans Serif"/>
                <a:cs typeface="Microsoft Sans Serif"/>
              </a:rPr>
              <a:t>авторської </a:t>
            </a:r>
            <a:r>
              <a:rPr sz="3700" spc="-405" dirty="0">
                <a:solidFill>
                  <a:srgbClr val="008037"/>
                </a:solidFill>
                <a:latin typeface="Microsoft Sans Serif"/>
                <a:cs typeface="Microsoft Sans Serif"/>
              </a:rPr>
              <a:t>спадщини</a:t>
            </a:r>
            <a:endParaRPr sz="37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7150" y="3468613"/>
            <a:ext cx="3775075" cy="6785191"/>
          </a:xfrm>
          <a:prstGeom prst="rect">
            <a:avLst/>
          </a:prstGeom>
          <a:ln w="60864">
            <a:solidFill>
              <a:srgbClr val="532E1C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283210" marR="310515">
              <a:lnSpc>
                <a:spcPct val="123000"/>
              </a:lnSpc>
              <a:spcBef>
                <a:spcPts val="1425"/>
              </a:spcBef>
            </a:pPr>
            <a:r>
              <a:rPr sz="3200" spc="-360" dirty="0">
                <a:solidFill>
                  <a:srgbClr val="008037"/>
                </a:solidFill>
                <a:latin typeface="Microsoft Sans Serif"/>
                <a:cs typeface="Microsoft Sans Serif"/>
              </a:rPr>
              <a:t>показати</a:t>
            </a:r>
            <a:r>
              <a:rPr sz="3200" spc="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25" dirty="0">
                <a:solidFill>
                  <a:srgbClr val="008037"/>
                </a:solidFill>
                <a:latin typeface="Microsoft Sans Serif"/>
                <a:cs typeface="Microsoft Sans Serif"/>
              </a:rPr>
              <a:t>значимість </a:t>
            </a:r>
            <a:r>
              <a:rPr sz="32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літературних</a:t>
            </a:r>
            <a:r>
              <a:rPr sz="3200" spc="-2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229" dirty="0">
                <a:solidFill>
                  <a:srgbClr val="008037"/>
                </a:solidFill>
                <a:latin typeface="Microsoft Sans Serif"/>
                <a:cs typeface="Microsoft Sans Serif"/>
              </a:rPr>
              <a:t>архівів </a:t>
            </a:r>
            <a:r>
              <a:rPr sz="3200" spc="-385" dirty="0">
                <a:solidFill>
                  <a:srgbClr val="008037"/>
                </a:solidFill>
                <a:latin typeface="Microsoft Sans Serif"/>
                <a:cs typeface="Microsoft Sans Serif"/>
              </a:rPr>
              <a:t>та</a:t>
            </a:r>
            <a:r>
              <a:rPr sz="32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00" dirty="0">
                <a:solidFill>
                  <a:srgbClr val="008037"/>
                </a:solidFill>
                <a:latin typeface="Microsoft Sans Serif"/>
                <a:cs typeface="Microsoft Sans Serif"/>
              </a:rPr>
              <a:t>їхню</a:t>
            </a:r>
            <a:r>
              <a:rPr sz="3200" spc="-1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240" dirty="0">
                <a:solidFill>
                  <a:srgbClr val="008037"/>
                </a:solidFill>
                <a:latin typeface="Microsoft Sans Serif"/>
                <a:cs typeface="Microsoft Sans Serif"/>
              </a:rPr>
              <a:t>діяльність</a:t>
            </a:r>
            <a:r>
              <a:rPr sz="32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- </a:t>
            </a:r>
            <a:r>
              <a:rPr sz="3200" spc="-360" dirty="0">
                <a:solidFill>
                  <a:srgbClr val="008037"/>
                </a:solidFill>
                <a:latin typeface="Microsoft Sans Serif"/>
                <a:cs typeface="Microsoft Sans Serif"/>
              </a:rPr>
              <a:t>на</a:t>
            </a:r>
            <a:r>
              <a:rPr sz="3200" spc="-5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275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прикладі </a:t>
            </a:r>
            <a:r>
              <a:rPr sz="32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німецьких</a:t>
            </a:r>
            <a:r>
              <a:rPr sz="32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409" dirty="0">
                <a:solidFill>
                  <a:srgbClr val="008037"/>
                </a:solidFill>
                <a:latin typeface="Microsoft Sans Serif"/>
                <a:cs typeface="Microsoft Sans Serif"/>
              </a:rPr>
              <a:t>та </a:t>
            </a:r>
            <a:r>
              <a:rPr sz="3200" spc="-365" dirty="0" err="1">
                <a:solidFill>
                  <a:srgbClr val="008037"/>
                </a:solidFill>
                <a:latin typeface="Microsoft Sans Serif"/>
                <a:cs typeface="Microsoft Sans Serif"/>
              </a:rPr>
              <a:t>французьких</a:t>
            </a:r>
            <a:r>
              <a:rPr sz="3200" spc="-36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140" dirty="0" err="1">
                <a:solidFill>
                  <a:srgbClr val="008037"/>
                </a:solidFill>
                <a:latin typeface="Microsoft Sans Serif"/>
                <a:cs typeface="Microsoft Sans Serif"/>
              </a:rPr>
              <a:t>інституцій</a:t>
            </a:r>
            <a:r>
              <a:rPr lang="uk-UA" sz="3200" spc="-140" dirty="0">
                <a:solidFill>
                  <a:srgbClr val="008037"/>
                </a:solidFill>
                <a:latin typeface="Microsoft Sans Serif"/>
                <a:cs typeface="Microsoft Sans Serif"/>
              </a:rPr>
              <a:t>; дати можливість самим попрацювати в архіві!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61476" y="4857459"/>
            <a:ext cx="3775075" cy="4918075"/>
          </a:xfrm>
          <a:prstGeom prst="rect">
            <a:avLst/>
          </a:prstGeom>
          <a:ln w="60864">
            <a:solidFill>
              <a:srgbClr val="532E1C"/>
            </a:solidFill>
          </a:ln>
        </p:spPr>
        <p:txBody>
          <a:bodyPr vert="horz" wrap="square" lIns="0" tIns="269240" rIns="0" bIns="0" rtlCol="0">
            <a:spAutoFit/>
          </a:bodyPr>
          <a:lstStyle/>
          <a:p>
            <a:pPr marL="156845" marR="695325">
              <a:lnSpc>
                <a:spcPct val="125000"/>
              </a:lnSpc>
              <a:spcBef>
                <a:spcPts val="2120"/>
              </a:spcBef>
            </a:pPr>
            <a:r>
              <a:rPr sz="3300" spc="-345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проаналізувати </a:t>
            </a:r>
            <a:r>
              <a:rPr sz="33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поетологічні авторські</a:t>
            </a:r>
            <a:r>
              <a:rPr sz="3300" spc="-5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300" spc="-390" dirty="0">
                <a:solidFill>
                  <a:srgbClr val="008037"/>
                </a:solidFill>
                <a:latin typeface="Microsoft Sans Serif"/>
                <a:cs typeface="Microsoft Sans Serif"/>
              </a:rPr>
              <a:t>есе</a:t>
            </a:r>
            <a:r>
              <a:rPr sz="3300" spc="-5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300" dirty="0">
                <a:solidFill>
                  <a:srgbClr val="008037"/>
                </a:solidFill>
                <a:latin typeface="Microsoft Sans Serif"/>
                <a:cs typeface="Microsoft Sans Serif"/>
              </a:rPr>
              <a:t>-</a:t>
            </a:r>
            <a:r>
              <a:rPr sz="3300" spc="-5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300" spc="-434" dirty="0">
                <a:solidFill>
                  <a:srgbClr val="008037"/>
                </a:solidFill>
                <a:latin typeface="Microsoft Sans Serif"/>
                <a:cs typeface="Microsoft Sans Serif"/>
              </a:rPr>
              <a:t>в </a:t>
            </a:r>
            <a:r>
              <a:rPr sz="3300" spc="-325" dirty="0">
                <a:solidFill>
                  <a:srgbClr val="008037"/>
                </a:solidFill>
                <a:latin typeface="Microsoft Sans Serif"/>
                <a:cs typeface="Microsoft Sans Serif"/>
              </a:rPr>
              <a:t>яких</a:t>
            </a:r>
            <a:r>
              <a:rPr sz="33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30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йдеться</a:t>
            </a:r>
            <a:r>
              <a:rPr sz="33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300" spc="-405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про </a:t>
            </a:r>
            <a:r>
              <a:rPr sz="3300" spc="-350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процеси</a:t>
            </a:r>
            <a:r>
              <a:rPr sz="33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300" spc="-320" dirty="0">
                <a:solidFill>
                  <a:srgbClr val="008037"/>
                </a:solidFill>
                <a:latin typeface="Microsoft Sans Serif"/>
                <a:cs typeface="Microsoft Sans Serif"/>
              </a:rPr>
              <a:t>творчості </a:t>
            </a:r>
            <a:r>
              <a:rPr sz="3300" spc="-210" dirty="0">
                <a:solidFill>
                  <a:srgbClr val="008037"/>
                </a:solidFill>
                <a:latin typeface="Microsoft Sans Serif"/>
                <a:cs typeface="Microsoft Sans Serif"/>
              </a:rPr>
              <a:t>від</a:t>
            </a:r>
            <a:r>
              <a:rPr sz="33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300" spc="-395" dirty="0">
                <a:solidFill>
                  <a:srgbClr val="008037"/>
                </a:solidFill>
                <a:latin typeface="Microsoft Sans Serif"/>
                <a:cs typeface="Microsoft Sans Serif"/>
              </a:rPr>
              <a:t>самих</a:t>
            </a:r>
            <a:r>
              <a:rPr sz="33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3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авторів </a:t>
            </a:r>
            <a:r>
              <a:rPr sz="3300" spc="-60" dirty="0">
                <a:solidFill>
                  <a:srgbClr val="008037"/>
                </a:solidFill>
                <a:latin typeface="Microsoft Sans Serif"/>
                <a:cs typeface="Microsoft Sans Serif"/>
              </a:rPr>
              <a:t>(-</a:t>
            </a:r>
            <a:r>
              <a:rPr sz="33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ок)</a:t>
            </a:r>
            <a:endParaRPr sz="33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6271895" cy="5299075"/>
          </a:xfrm>
          <a:custGeom>
            <a:avLst/>
            <a:gdLst/>
            <a:ahLst/>
            <a:cxnLst/>
            <a:rect l="l" t="t" r="r" b="b"/>
            <a:pathLst>
              <a:path w="6271895" h="5299075">
                <a:moveTo>
                  <a:pt x="6271390" y="5298971"/>
                </a:moveTo>
                <a:lnTo>
                  <a:pt x="0" y="5298971"/>
                </a:lnTo>
                <a:lnTo>
                  <a:pt x="0" y="0"/>
                </a:lnTo>
                <a:lnTo>
                  <a:pt x="6271390" y="0"/>
                </a:lnTo>
                <a:lnTo>
                  <a:pt x="6271390" y="5298971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7009" y="1023644"/>
            <a:ext cx="10931525" cy="2520950"/>
          </a:xfrm>
          <a:custGeom>
            <a:avLst/>
            <a:gdLst/>
            <a:ahLst/>
            <a:cxnLst/>
            <a:rect l="l" t="t" r="r" b="b"/>
            <a:pathLst>
              <a:path w="10931525" h="2520950">
                <a:moveTo>
                  <a:pt x="10930979" y="0"/>
                </a:moveTo>
                <a:lnTo>
                  <a:pt x="59651" y="0"/>
                </a:lnTo>
                <a:lnTo>
                  <a:pt x="59512" y="0"/>
                </a:lnTo>
                <a:lnTo>
                  <a:pt x="0" y="0"/>
                </a:lnTo>
                <a:lnTo>
                  <a:pt x="0" y="2520594"/>
                </a:lnTo>
                <a:lnTo>
                  <a:pt x="59651" y="2520594"/>
                </a:lnTo>
                <a:lnTo>
                  <a:pt x="10930941" y="2520594"/>
                </a:lnTo>
                <a:lnTo>
                  <a:pt x="10930941" y="2460993"/>
                </a:lnTo>
                <a:lnTo>
                  <a:pt x="59651" y="2460993"/>
                </a:lnTo>
                <a:lnTo>
                  <a:pt x="59651" y="60871"/>
                </a:lnTo>
                <a:lnTo>
                  <a:pt x="10930979" y="60871"/>
                </a:lnTo>
                <a:lnTo>
                  <a:pt x="10930979" y="0"/>
                </a:lnTo>
                <a:close/>
              </a:path>
            </a:pathLst>
          </a:custGeom>
          <a:solidFill>
            <a:srgbClr val="532E1C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7009" y="3880649"/>
            <a:ext cx="10931525" cy="2520950"/>
          </a:xfrm>
          <a:custGeom>
            <a:avLst/>
            <a:gdLst/>
            <a:ahLst/>
            <a:cxnLst/>
            <a:rect l="l" t="t" r="r" b="b"/>
            <a:pathLst>
              <a:path w="10931525" h="2520950">
                <a:moveTo>
                  <a:pt x="10930979" y="0"/>
                </a:moveTo>
                <a:lnTo>
                  <a:pt x="59651" y="0"/>
                </a:lnTo>
                <a:lnTo>
                  <a:pt x="59512" y="0"/>
                </a:lnTo>
                <a:lnTo>
                  <a:pt x="0" y="0"/>
                </a:lnTo>
                <a:lnTo>
                  <a:pt x="0" y="2520594"/>
                </a:lnTo>
                <a:lnTo>
                  <a:pt x="59651" y="2520594"/>
                </a:lnTo>
                <a:lnTo>
                  <a:pt x="10930941" y="2520594"/>
                </a:lnTo>
                <a:lnTo>
                  <a:pt x="10930941" y="2461006"/>
                </a:lnTo>
                <a:lnTo>
                  <a:pt x="59651" y="2461006"/>
                </a:lnTo>
                <a:lnTo>
                  <a:pt x="59651" y="60871"/>
                </a:lnTo>
                <a:lnTo>
                  <a:pt x="10930979" y="60871"/>
                </a:lnTo>
                <a:lnTo>
                  <a:pt x="10930979" y="0"/>
                </a:lnTo>
                <a:close/>
              </a:path>
            </a:pathLst>
          </a:custGeom>
          <a:solidFill>
            <a:srgbClr val="532E1C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5331751"/>
            <a:ext cx="18288000" cy="4905375"/>
            <a:chOff x="0" y="5331751"/>
            <a:chExt cx="18288000" cy="4905375"/>
          </a:xfrm>
        </p:grpSpPr>
        <p:sp>
          <p:nvSpPr>
            <p:cNvPr id="6" name="object 6"/>
            <p:cNvSpPr/>
            <p:nvPr/>
          </p:nvSpPr>
          <p:spPr>
            <a:xfrm>
              <a:off x="7357009" y="6737667"/>
              <a:ext cx="10931525" cy="2520950"/>
            </a:xfrm>
            <a:custGeom>
              <a:avLst/>
              <a:gdLst/>
              <a:ahLst/>
              <a:cxnLst/>
              <a:rect l="l" t="t" r="r" b="b"/>
              <a:pathLst>
                <a:path w="10931525" h="2520950">
                  <a:moveTo>
                    <a:pt x="10930979" y="0"/>
                  </a:moveTo>
                  <a:lnTo>
                    <a:pt x="59651" y="0"/>
                  </a:lnTo>
                  <a:lnTo>
                    <a:pt x="59512" y="0"/>
                  </a:lnTo>
                  <a:lnTo>
                    <a:pt x="0" y="0"/>
                  </a:lnTo>
                  <a:lnTo>
                    <a:pt x="0" y="2520581"/>
                  </a:lnTo>
                  <a:lnTo>
                    <a:pt x="59651" y="2520581"/>
                  </a:lnTo>
                  <a:lnTo>
                    <a:pt x="10930941" y="2520581"/>
                  </a:lnTo>
                  <a:lnTo>
                    <a:pt x="10930941" y="2460993"/>
                  </a:lnTo>
                  <a:lnTo>
                    <a:pt x="59651" y="2460993"/>
                  </a:lnTo>
                  <a:lnTo>
                    <a:pt x="59651" y="60858"/>
                  </a:lnTo>
                  <a:lnTo>
                    <a:pt x="10930979" y="60858"/>
                  </a:lnTo>
                  <a:lnTo>
                    <a:pt x="10930979" y="0"/>
                  </a:lnTo>
                  <a:close/>
                </a:path>
              </a:pathLst>
            </a:custGeom>
            <a:solidFill>
              <a:srgbClr val="532E1C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31751"/>
              <a:ext cx="7343280" cy="49053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2412" y="519189"/>
            <a:ext cx="3220085" cy="31191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8100"/>
              </a:lnSpc>
              <a:spcBef>
                <a:spcPts val="420"/>
              </a:spcBef>
            </a:pPr>
            <a:r>
              <a:rPr lang="uk-UA" sz="5000" spc="-825" dirty="0"/>
              <a:t>ЧОМУ</a:t>
            </a:r>
            <a:r>
              <a:rPr sz="5000" spc="300" dirty="0"/>
              <a:t> </a:t>
            </a:r>
            <a:r>
              <a:rPr sz="5000" spc="-1240" dirty="0"/>
              <a:t>ЦЕ </a:t>
            </a:r>
            <a:r>
              <a:rPr lang="uk-UA" sz="5000" spc="-1240" dirty="0"/>
              <a:t> </a:t>
            </a:r>
            <a:r>
              <a:rPr sz="5000" spc="-1365" dirty="0"/>
              <a:t>МОЖЕ</a:t>
            </a:r>
          </a:p>
          <a:p>
            <a:pPr marL="12700">
              <a:lnSpc>
                <a:spcPts val="7840"/>
              </a:lnSpc>
            </a:pPr>
            <a:r>
              <a:rPr sz="5000" spc="-830" dirty="0"/>
              <a:t>Б</a:t>
            </a:r>
            <a:r>
              <a:rPr lang="uk-UA" sz="5000" spc="-830" dirty="0"/>
              <a:t>У</a:t>
            </a:r>
            <a:r>
              <a:rPr sz="5000" spc="-830" dirty="0"/>
              <a:t>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2412" y="3605289"/>
            <a:ext cx="318643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710" dirty="0">
                <a:solidFill>
                  <a:srgbClr val="008037"/>
                </a:solidFill>
                <a:latin typeface="Microsoft Sans Serif"/>
                <a:cs typeface="Microsoft Sans Serif"/>
              </a:rPr>
              <a:t>ЦІКАВО?</a:t>
            </a:r>
            <a:endParaRPr sz="50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7309" y="1628274"/>
            <a:ext cx="8671560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200" spc="-465" dirty="0">
                <a:solidFill>
                  <a:srgbClr val="008037"/>
                </a:solidFill>
                <a:latin typeface="Microsoft Sans Serif"/>
                <a:cs typeface="Microsoft Sans Serif"/>
              </a:rPr>
              <a:t>Бо</a:t>
            </a:r>
            <a:r>
              <a:rPr sz="32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455" dirty="0">
                <a:solidFill>
                  <a:srgbClr val="008037"/>
                </a:solidFill>
                <a:latin typeface="Microsoft Sans Serif"/>
                <a:cs typeface="Microsoft Sans Serif"/>
              </a:rPr>
              <a:t>ми</a:t>
            </a:r>
            <a:r>
              <a:rPr sz="32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465" dirty="0">
                <a:solidFill>
                  <a:srgbClr val="008037"/>
                </a:solidFill>
                <a:latin typeface="Microsoft Sans Serif"/>
                <a:cs typeface="Microsoft Sans Serif"/>
              </a:rPr>
              <a:t>можемо</a:t>
            </a:r>
            <a:r>
              <a:rPr sz="32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40" dirty="0">
                <a:solidFill>
                  <a:srgbClr val="008037"/>
                </a:solidFill>
                <a:latin typeface="Microsoft Sans Serif"/>
                <a:cs typeface="Microsoft Sans Serif"/>
              </a:rPr>
              <a:t>зазирнути</a:t>
            </a:r>
            <a:r>
              <a:rPr sz="32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55" dirty="0">
                <a:solidFill>
                  <a:srgbClr val="008037"/>
                </a:solidFill>
                <a:latin typeface="Microsoft Sans Serif"/>
                <a:cs typeface="Microsoft Sans Serif"/>
              </a:rPr>
              <a:t>у</a:t>
            </a:r>
            <a:r>
              <a:rPr sz="32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45" dirty="0">
                <a:solidFill>
                  <a:srgbClr val="008037"/>
                </a:solidFill>
                <a:latin typeface="Microsoft Sans Serif"/>
                <a:cs typeface="Microsoft Sans Serif"/>
              </a:rPr>
              <a:t>творчу</a:t>
            </a:r>
            <a:r>
              <a:rPr sz="32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95" dirty="0">
                <a:solidFill>
                  <a:srgbClr val="008037"/>
                </a:solidFill>
                <a:latin typeface="Microsoft Sans Serif"/>
                <a:cs typeface="Microsoft Sans Serif"/>
              </a:rPr>
              <a:t>майстерню</a:t>
            </a:r>
            <a:r>
              <a:rPr sz="32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авторів</a:t>
            </a:r>
            <a:r>
              <a:rPr sz="32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409" dirty="0">
                <a:solidFill>
                  <a:srgbClr val="008037"/>
                </a:solidFill>
                <a:latin typeface="Microsoft Sans Serif"/>
                <a:cs typeface="Microsoft Sans Serif"/>
              </a:rPr>
              <a:t>та </a:t>
            </a:r>
            <a:r>
              <a:rPr sz="320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уявити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265" dirty="0">
                <a:solidFill>
                  <a:srgbClr val="008037"/>
                </a:solidFill>
                <a:latin typeface="Microsoft Sans Serif"/>
                <a:cs typeface="Microsoft Sans Serif"/>
              </a:rPr>
              <a:t>собі,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як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25" dirty="0">
                <a:solidFill>
                  <a:srgbClr val="008037"/>
                </a:solidFill>
                <a:latin typeface="Microsoft Sans Serif"/>
                <a:cs typeface="Microsoft Sans Serif"/>
              </a:rPr>
              <a:t>"народжувалися"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25" dirty="0">
                <a:solidFill>
                  <a:srgbClr val="008037"/>
                </a:solidFill>
                <a:latin typeface="Microsoft Sans Serif"/>
                <a:cs typeface="Microsoft Sans Serif"/>
              </a:rPr>
              <a:t>тексти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8037"/>
                </a:solidFill>
                <a:latin typeface="Microsoft Sans Serif"/>
                <a:cs typeface="Microsoft Sans Serif"/>
              </a:rPr>
              <a:t>-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50" dirty="0">
                <a:solidFill>
                  <a:srgbClr val="008037"/>
                </a:solidFill>
                <a:latin typeface="Microsoft Sans Serif"/>
                <a:cs typeface="Microsoft Sans Serif"/>
              </a:rPr>
              <a:t>манускрипти </a:t>
            </a:r>
            <a:r>
              <a:rPr sz="3200" spc="-310" dirty="0">
                <a:solidFill>
                  <a:srgbClr val="008037"/>
                </a:solidFill>
                <a:latin typeface="Microsoft Sans Serif"/>
                <a:cs typeface="Microsoft Sans Serif"/>
              </a:rPr>
              <a:t>містять</a:t>
            </a:r>
            <a:r>
              <a:rPr sz="32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75" dirty="0">
                <a:solidFill>
                  <a:srgbClr val="008037"/>
                </a:solidFill>
                <a:latin typeface="Microsoft Sans Serif"/>
                <a:cs typeface="Microsoft Sans Serif"/>
              </a:rPr>
              <a:t>багато</a:t>
            </a:r>
            <a:r>
              <a:rPr sz="32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270" dirty="0">
                <a:solidFill>
                  <a:srgbClr val="008037"/>
                </a:solidFill>
                <a:latin typeface="Microsoft Sans Serif"/>
                <a:cs typeface="Microsoft Sans Serif"/>
              </a:rPr>
              <a:t>цікавих</a:t>
            </a:r>
            <a:r>
              <a:rPr sz="32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180" dirty="0">
                <a:solidFill>
                  <a:srgbClr val="008037"/>
                </a:solidFill>
                <a:latin typeface="Microsoft Sans Serif"/>
                <a:cs typeface="Microsoft Sans Serif"/>
              </a:rPr>
              <a:t>слідів</a:t>
            </a:r>
            <a:r>
              <a:rPr sz="32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55" dirty="0">
                <a:solidFill>
                  <a:srgbClr val="008037"/>
                </a:solidFill>
                <a:latin typeface="Microsoft Sans Serif"/>
                <a:cs typeface="Microsoft Sans Serif"/>
              </a:rPr>
              <a:t>роботи!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27809" y="4369118"/>
            <a:ext cx="8783320" cy="1769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2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Дізнаємося,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чи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285" dirty="0">
                <a:solidFill>
                  <a:srgbClr val="008037"/>
                </a:solidFill>
                <a:latin typeface="Microsoft Sans Serif"/>
                <a:cs typeface="Microsoft Sans Serif"/>
              </a:rPr>
              <a:t>художні</a:t>
            </a:r>
            <a:r>
              <a:rPr sz="32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50" dirty="0">
                <a:solidFill>
                  <a:srgbClr val="008037"/>
                </a:solidFill>
                <a:latin typeface="Microsoft Sans Serif"/>
                <a:cs typeface="Microsoft Sans Serif"/>
              </a:rPr>
              <a:t>твори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50" dirty="0">
                <a:solidFill>
                  <a:srgbClr val="008037"/>
                </a:solidFill>
                <a:latin typeface="Microsoft Sans Serif"/>
                <a:cs typeface="Microsoft Sans Serif"/>
              </a:rPr>
              <a:t>пишуться</a:t>
            </a:r>
            <a:r>
              <a:rPr sz="32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75" dirty="0">
                <a:solidFill>
                  <a:srgbClr val="008037"/>
                </a:solidFill>
                <a:latin typeface="Microsoft Sans Serif"/>
                <a:cs typeface="Microsoft Sans Serif"/>
              </a:rPr>
              <a:t>в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425" dirty="0">
                <a:solidFill>
                  <a:srgbClr val="008037"/>
                </a:solidFill>
                <a:latin typeface="Microsoft Sans Serif"/>
                <a:cs typeface="Microsoft Sans Serif"/>
              </a:rPr>
              <a:t>моменти </a:t>
            </a:r>
            <a:r>
              <a:rPr sz="3200" spc="-315" dirty="0">
                <a:solidFill>
                  <a:srgbClr val="008037"/>
                </a:solidFill>
                <a:latin typeface="Microsoft Sans Serif"/>
                <a:cs typeface="Microsoft Sans Serif"/>
              </a:rPr>
              <a:t>"осяяння"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8037"/>
                </a:solidFill>
                <a:latin typeface="Microsoft Sans Serif"/>
                <a:cs typeface="Microsoft Sans Serif"/>
              </a:rPr>
              <a:t>-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чи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40" dirty="0">
                <a:solidFill>
                  <a:srgbClr val="008037"/>
                </a:solidFill>
                <a:latin typeface="Microsoft Sans Serif"/>
                <a:cs typeface="Microsoft Sans Serif"/>
              </a:rPr>
              <a:t>є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75" dirty="0">
                <a:solidFill>
                  <a:srgbClr val="008037"/>
                </a:solidFill>
                <a:latin typeface="Microsoft Sans Serif"/>
                <a:cs typeface="Microsoft Sans Serif"/>
              </a:rPr>
              <a:t>"моделями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90" dirty="0">
                <a:solidFill>
                  <a:srgbClr val="008037"/>
                </a:solidFill>
                <a:latin typeface="Microsoft Sans Serif"/>
                <a:cs typeface="Microsoft Sans Serif"/>
              </a:rPr>
              <a:t>математичного</a:t>
            </a:r>
            <a:r>
              <a:rPr sz="32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00" spc="-330" dirty="0" err="1">
                <a:solidFill>
                  <a:srgbClr val="008037"/>
                </a:solidFill>
                <a:latin typeface="Microsoft Sans Serif"/>
                <a:cs typeface="Microsoft Sans Serif"/>
              </a:rPr>
              <a:t>розрахунку</a:t>
            </a:r>
            <a:r>
              <a:rPr sz="32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"?</a:t>
            </a:r>
            <a:br>
              <a:rPr lang="uk-UA" sz="32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</a:br>
            <a:r>
              <a:rPr lang="uk-UA" sz="32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Запитаємо про це також наших сучасних авторів!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7797" y="6706103"/>
            <a:ext cx="9251315" cy="309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800"/>
              </a:lnSpc>
              <a:spcBef>
                <a:spcPts val="95"/>
              </a:spcBef>
            </a:pPr>
            <a:r>
              <a:rPr sz="3250" spc="-405" dirty="0">
                <a:solidFill>
                  <a:srgbClr val="008037"/>
                </a:solidFill>
                <a:latin typeface="Microsoft Sans Serif"/>
                <a:cs typeface="Microsoft Sans Serif"/>
              </a:rPr>
              <a:t>Почуємо</a:t>
            </a:r>
            <a:r>
              <a:rPr sz="325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70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про</a:t>
            </a:r>
            <a:r>
              <a:rPr sz="325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195" dirty="0">
                <a:solidFill>
                  <a:srgbClr val="008037"/>
                </a:solidFill>
                <a:latin typeface="Microsoft Sans Serif"/>
                <a:cs typeface="Microsoft Sans Serif"/>
              </a:rPr>
              <a:t>різні</a:t>
            </a:r>
            <a:r>
              <a:rPr sz="325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стимулятори,</a:t>
            </a:r>
            <a:r>
              <a:rPr sz="325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420" dirty="0">
                <a:solidFill>
                  <a:srgbClr val="008037"/>
                </a:solidFill>
                <a:latin typeface="Microsoft Sans Serif"/>
                <a:cs typeface="Microsoft Sans Serif"/>
              </a:rPr>
              <a:t>без</a:t>
            </a:r>
            <a:r>
              <a:rPr sz="325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10" dirty="0">
                <a:solidFill>
                  <a:srgbClr val="008037"/>
                </a:solidFill>
                <a:latin typeface="Microsoft Sans Serif"/>
                <a:cs typeface="Microsoft Sans Serif"/>
              </a:rPr>
              <a:t>яких</a:t>
            </a:r>
            <a:r>
              <a:rPr sz="325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деякі</a:t>
            </a:r>
            <a:r>
              <a:rPr sz="325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70" dirty="0">
                <a:solidFill>
                  <a:srgbClr val="008037"/>
                </a:solidFill>
                <a:latin typeface="Microsoft Sans Serif"/>
                <a:cs typeface="Microsoft Sans Serif"/>
              </a:rPr>
              <a:t>автори </a:t>
            </a:r>
            <a:r>
              <a:rPr sz="3250" spc="-300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просто-</a:t>
            </a:r>
            <a:r>
              <a:rPr sz="325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таки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75" dirty="0">
                <a:solidFill>
                  <a:srgbClr val="008037"/>
                </a:solidFill>
                <a:latin typeface="Microsoft Sans Serif"/>
                <a:cs typeface="Microsoft Sans Serif"/>
              </a:rPr>
              <a:t>не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70" dirty="0">
                <a:solidFill>
                  <a:srgbClr val="008037"/>
                </a:solidFill>
                <a:latin typeface="Microsoft Sans Serif"/>
                <a:cs typeface="Microsoft Sans Serif"/>
              </a:rPr>
              <a:t>могли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написати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55" dirty="0">
                <a:solidFill>
                  <a:srgbClr val="008037"/>
                </a:solidFill>
                <a:latin typeface="Microsoft Sans Serif"/>
                <a:cs typeface="Microsoft Sans Serif"/>
              </a:rPr>
              <a:t>жодного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20" dirty="0">
                <a:solidFill>
                  <a:srgbClr val="008037"/>
                </a:solidFill>
                <a:latin typeface="Microsoft Sans Serif"/>
                <a:cs typeface="Microsoft Sans Serif"/>
              </a:rPr>
              <a:t>рядка</a:t>
            </a:r>
            <a:r>
              <a:rPr sz="325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dirty="0">
                <a:solidFill>
                  <a:srgbClr val="008037"/>
                </a:solidFill>
                <a:latin typeface="Microsoft Sans Serif"/>
                <a:cs typeface="Microsoft Sans Serif"/>
              </a:rPr>
              <a:t>-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65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приміром </a:t>
            </a:r>
            <a:r>
              <a:rPr sz="3250" spc="-370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про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50" dirty="0">
                <a:solidFill>
                  <a:srgbClr val="008037"/>
                </a:solidFill>
                <a:latin typeface="Microsoft Sans Serif"/>
                <a:cs typeface="Microsoft Sans Serif"/>
              </a:rPr>
              <a:t>те,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420" dirty="0">
                <a:solidFill>
                  <a:srgbClr val="008037"/>
                </a:solidFill>
                <a:latin typeface="Microsoft Sans Serif"/>
                <a:cs typeface="Microsoft Sans Serif"/>
              </a:rPr>
              <a:t>без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40" dirty="0">
                <a:solidFill>
                  <a:srgbClr val="008037"/>
                </a:solidFill>
                <a:latin typeface="Microsoft Sans Serif"/>
                <a:cs typeface="Microsoft Sans Serif"/>
              </a:rPr>
              <a:t>якого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70" dirty="0">
                <a:solidFill>
                  <a:srgbClr val="008037"/>
                </a:solidFill>
                <a:latin typeface="Microsoft Sans Serif"/>
                <a:cs typeface="Microsoft Sans Serif"/>
              </a:rPr>
              <a:t>запаху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75" dirty="0">
                <a:solidFill>
                  <a:srgbClr val="008037"/>
                </a:solidFill>
                <a:latin typeface="Microsoft Sans Serif"/>
                <a:cs typeface="Microsoft Sans Serif"/>
              </a:rPr>
              <a:t>не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285" dirty="0">
                <a:solidFill>
                  <a:srgbClr val="008037"/>
                </a:solidFill>
                <a:latin typeface="Microsoft Sans Serif"/>
                <a:cs typeface="Microsoft Sans Serif"/>
              </a:rPr>
              <a:t>міг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40" dirty="0">
                <a:solidFill>
                  <a:srgbClr val="008037"/>
                </a:solidFill>
                <a:latin typeface="Microsoft Sans Serif"/>
                <a:cs typeface="Microsoft Sans Serif"/>
              </a:rPr>
              <a:t>творити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знаний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440" dirty="0">
                <a:solidFill>
                  <a:srgbClr val="008037"/>
                </a:solidFill>
                <a:latin typeface="Microsoft Sans Serif"/>
                <a:cs typeface="Microsoft Sans Serif"/>
              </a:rPr>
              <a:t>нам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10" dirty="0">
                <a:solidFill>
                  <a:srgbClr val="008037"/>
                </a:solidFill>
                <a:latin typeface="Microsoft Sans Serif"/>
                <a:cs typeface="Microsoft Sans Serif"/>
              </a:rPr>
              <a:t>усім </a:t>
            </a:r>
            <a:r>
              <a:rPr sz="325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Фрідріх</a:t>
            </a:r>
            <a:r>
              <a:rPr sz="3250" spc="-5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20" dirty="0">
                <a:solidFill>
                  <a:srgbClr val="008037"/>
                </a:solidFill>
                <a:latin typeface="Microsoft Sans Serif"/>
                <a:cs typeface="Microsoft Sans Serif"/>
              </a:rPr>
              <a:t>Шиллер.</a:t>
            </a:r>
            <a:endParaRPr sz="3250" dirty="0">
              <a:latin typeface="Microsoft Sans Serif"/>
              <a:cs typeface="Microsoft Sans Serif"/>
            </a:endParaRPr>
          </a:p>
          <a:p>
            <a:pPr marL="5530215">
              <a:lnSpc>
                <a:spcPct val="100000"/>
              </a:lnSpc>
              <a:spcBef>
                <a:spcPts val="925"/>
              </a:spcBef>
            </a:pPr>
            <a:r>
              <a:rPr sz="3250" dirty="0">
                <a:solidFill>
                  <a:srgbClr val="008037"/>
                </a:solidFill>
                <a:latin typeface="Microsoft Sans Serif"/>
                <a:cs typeface="Microsoft Sans Serif"/>
              </a:rPr>
              <a:t>і</a:t>
            </a:r>
            <a:r>
              <a:rPr sz="325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80" dirty="0">
                <a:solidFill>
                  <a:srgbClr val="008037"/>
                </a:solidFill>
                <a:latin typeface="Microsoft Sans Serif"/>
                <a:cs typeface="Microsoft Sans Serif"/>
              </a:rPr>
              <a:t>багато</a:t>
            </a:r>
            <a:r>
              <a:rPr sz="325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250" spc="-310" dirty="0">
                <a:solidFill>
                  <a:srgbClr val="008037"/>
                </a:solidFill>
                <a:latin typeface="Microsoft Sans Serif"/>
                <a:cs typeface="Microsoft Sans Serif"/>
              </a:rPr>
              <a:t>іншого....</a:t>
            </a:r>
            <a:endParaRPr sz="32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192" y="263655"/>
            <a:ext cx="17926050" cy="9925685"/>
            <a:chOff x="126192" y="263655"/>
            <a:chExt cx="17926050" cy="9925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813" y="263655"/>
              <a:ext cx="17659349" cy="90487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192" y="8188559"/>
              <a:ext cx="17926050" cy="2000250"/>
            </a:xfrm>
            <a:custGeom>
              <a:avLst/>
              <a:gdLst/>
              <a:ahLst/>
              <a:cxnLst/>
              <a:rect l="l" t="t" r="r" b="b"/>
              <a:pathLst>
                <a:path w="17926050" h="2000250">
                  <a:moveTo>
                    <a:pt x="17926050" y="2000250"/>
                  </a:moveTo>
                  <a:lnTo>
                    <a:pt x="0" y="2000250"/>
                  </a:lnTo>
                  <a:lnTo>
                    <a:pt x="0" y="0"/>
                  </a:lnTo>
                  <a:lnTo>
                    <a:pt x="17926050" y="0"/>
                  </a:lnTo>
                  <a:lnTo>
                    <a:pt x="17926050" y="2000250"/>
                  </a:lnTo>
                  <a:close/>
                </a:path>
              </a:pathLst>
            </a:custGeom>
            <a:solidFill>
              <a:srgbClr val="C2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14024" y="8560863"/>
            <a:ext cx="1383538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sz="3100" spc="-345" dirty="0">
                <a:solidFill>
                  <a:srgbClr val="008037"/>
                </a:solidFill>
                <a:latin typeface="Microsoft Sans Serif"/>
                <a:cs typeface="Microsoft Sans Serif"/>
              </a:rPr>
              <a:t>Що</a:t>
            </a:r>
            <a:r>
              <a:rPr sz="3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295" dirty="0">
                <a:solidFill>
                  <a:srgbClr val="008037"/>
                </a:solidFill>
                <a:latin typeface="Microsoft Sans Serif"/>
                <a:cs typeface="Microsoft Sans Serif"/>
              </a:rPr>
              <a:t>відбувається,</a:t>
            </a:r>
            <a:r>
              <a:rPr sz="3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409" dirty="0">
                <a:solidFill>
                  <a:srgbClr val="008037"/>
                </a:solidFill>
                <a:latin typeface="Microsoft Sans Serif"/>
                <a:cs typeface="Microsoft Sans Serif"/>
              </a:rPr>
              <a:t>перш</a:t>
            </a:r>
            <a:r>
              <a:rPr sz="3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235" dirty="0">
                <a:solidFill>
                  <a:srgbClr val="008037"/>
                </a:solidFill>
                <a:latin typeface="Microsoft Sans Serif"/>
                <a:cs typeface="Microsoft Sans Serif"/>
              </a:rPr>
              <a:t>ніж</a:t>
            </a:r>
            <a:r>
              <a:rPr sz="31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320" dirty="0">
                <a:solidFill>
                  <a:srgbClr val="008037"/>
                </a:solidFill>
                <a:latin typeface="Microsoft Sans Serif"/>
                <a:cs typeface="Microsoft Sans Serif"/>
              </a:rPr>
              <a:t>авторський</a:t>
            </a:r>
            <a:r>
              <a:rPr sz="3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315" dirty="0">
                <a:solidFill>
                  <a:srgbClr val="008037"/>
                </a:solidFill>
                <a:latin typeface="Microsoft Sans Serif"/>
                <a:cs typeface="Microsoft Sans Serif"/>
              </a:rPr>
              <a:t>текст</a:t>
            </a:r>
            <a:r>
              <a:rPr sz="3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345" dirty="0">
                <a:solidFill>
                  <a:srgbClr val="008037"/>
                </a:solidFill>
                <a:latin typeface="Microsoft Sans Serif"/>
                <a:cs typeface="Microsoft Sans Serif"/>
              </a:rPr>
              <a:t>набуде</a:t>
            </a:r>
            <a:r>
              <a:rPr sz="31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такого</a:t>
            </a:r>
            <a:r>
              <a:rPr sz="3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295" dirty="0">
                <a:solidFill>
                  <a:srgbClr val="008037"/>
                </a:solidFill>
                <a:latin typeface="Microsoft Sans Serif"/>
                <a:cs typeface="Microsoft Sans Serif"/>
              </a:rPr>
              <a:t>вигляду,</a:t>
            </a:r>
            <a:r>
              <a:rPr sz="3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295" dirty="0">
                <a:solidFill>
                  <a:srgbClr val="008037"/>
                </a:solidFill>
                <a:latin typeface="Microsoft Sans Serif"/>
                <a:cs typeface="Microsoft Sans Serif"/>
              </a:rPr>
              <a:t>як</a:t>
            </a:r>
            <a:r>
              <a:rPr sz="3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300" dirty="0">
                <a:solidFill>
                  <a:srgbClr val="008037"/>
                </a:solidFill>
                <a:latin typeface="Microsoft Sans Serif"/>
                <a:cs typeface="Microsoft Sans Serif"/>
              </a:rPr>
              <a:t>книга</a:t>
            </a:r>
            <a:r>
              <a:rPr sz="31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dirty="0">
                <a:solidFill>
                  <a:srgbClr val="008037"/>
                </a:solidFill>
                <a:latin typeface="Microsoft Sans Serif"/>
                <a:cs typeface="Microsoft Sans Serif"/>
              </a:rPr>
              <a:t>-</a:t>
            </a:r>
            <a:r>
              <a:rPr sz="3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365" dirty="0">
                <a:solidFill>
                  <a:srgbClr val="008037"/>
                </a:solidFill>
                <a:latin typeface="Microsoft Sans Serif"/>
                <a:cs typeface="Microsoft Sans Serif"/>
              </a:rPr>
              <a:t>паперова</a:t>
            </a:r>
            <a:r>
              <a:rPr sz="3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10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чи </a:t>
            </a:r>
            <a:r>
              <a:rPr sz="31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електронна?</a:t>
            </a:r>
            <a:endParaRPr sz="3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677275"/>
            <a:ext cx="17259300" cy="1419225"/>
          </a:xfrm>
          <a:prstGeom prst="rect">
            <a:avLst/>
          </a:prstGeom>
          <a:solidFill>
            <a:srgbClr val="C29973"/>
          </a:solidFill>
        </p:spPr>
        <p:txBody>
          <a:bodyPr vert="horz" wrap="square" lIns="0" tIns="603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500380">
              <a:lnSpc>
                <a:spcPct val="100000"/>
              </a:lnSpc>
            </a:pPr>
            <a:r>
              <a:rPr sz="3000" spc="-310" dirty="0">
                <a:solidFill>
                  <a:srgbClr val="008037"/>
                </a:solidFill>
                <a:latin typeface="Microsoft Sans Serif"/>
                <a:cs typeface="Microsoft Sans Serif"/>
              </a:rPr>
              <a:t>Наприклад,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90" dirty="0">
                <a:solidFill>
                  <a:srgbClr val="008037"/>
                </a:solidFill>
                <a:latin typeface="Microsoft Sans Serif"/>
                <a:cs typeface="Microsoft Sans Serif"/>
              </a:rPr>
              <a:t>автор(ка)</a:t>
            </a:r>
            <a:r>
              <a:rPr sz="30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20" dirty="0">
                <a:solidFill>
                  <a:srgbClr val="008037"/>
                </a:solidFill>
                <a:latin typeface="Microsoft Sans Serif"/>
                <a:cs typeface="Microsoft Sans Serif"/>
              </a:rPr>
              <a:t>нашвидку</a:t>
            </a:r>
            <a:r>
              <a:rPr sz="30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занотовує</a:t>
            </a:r>
            <a:r>
              <a:rPr sz="30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85" dirty="0">
                <a:solidFill>
                  <a:srgbClr val="008037"/>
                </a:solidFill>
                <a:latin typeface="Microsoft Sans Serif"/>
                <a:cs typeface="Microsoft Sans Serif"/>
              </a:rPr>
              <a:t>ідею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у</a:t>
            </a:r>
            <a:r>
              <a:rPr sz="30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65" dirty="0">
                <a:solidFill>
                  <a:srgbClr val="008037"/>
                </a:solidFill>
                <a:latin typeface="Microsoft Sans Serif"/>
                <a:cs typeface="Microsoft Sans Serif"/>
              </a:rPr>
              <a:t>записній</a:t>
            </a:r>
            <a:r>
              <a:rPr sz="30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45" dirty="0">
                <a:solidFill>
                  <a:srgbClr val="008037"/>
                </a:solidFill>
                <a:latin typeface="Microsoft Sans Serif"/>
                <a:cs typeface="Microsoft Sans Serif"/>
              </a:rPr>
              <a:t>книжчі</a:t>
            </a:r>
            <a:r>
              <a:rPr sz="30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(планері,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10" dirty="0">
                <a:solidFill>
                  <a:srgbClr val="008037"/>
                </a:solidFill>
                <a:latin typeface="Microsoft Sans Serif"/>
                <a:cs typeface="Microsoft Sans Serif"/>
              </a:rPr>
              <a:t>нотатнику</a:t>
            </a:r>
            <a:r>
              <a:rPr sz="30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008037"/>
                </a:solidFill>
                <a:latin typeface="Microsoft Sans Serif"/>
                <a:cs typeface="Microsoft Sans Serif"/>
              </a:rPr>
              <a:t>-</a:t>
            </a:r>
            <a:r>
              <a:rPr sz="30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434" dirty="0">
                <a:solidFill>
                  <a:srgbClr val="008037"/>
                </a:solidFill>
                <a:latin typeface="Microsoft Sans Serif"/>
                <a:cs typeface="Microsoft Sans Serif"/>
              </a:rPr>
              <a:t>що</a:t>
            </a:r>
            <a:r>
              <a:rPr sz="30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405" dirty="0">
                <a:solidFill>
                  <a:srgbClr val="008037"/>
                </a:solidFill>
                <a:latin typeface="Microsoft Sans Serif"/>
                <a:cs typeface="Microsoft Sans Serif"/>
              </a:rPr>
              <a:t>має</a:t>
            </a:r>
            <a:r>
              <a:rPr sz="30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190" dirty="0">
                <a:solidFill>
                  <a:srgbClr val="008037"/>
                </a:solidFill>
                <a:latin typeface="Microsoft Sans Serif"/>
                <a:cs typeface="Microsoft Sans Serif"/>
              </a:rPr>
              <a:t>під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рукою)</a:t>
            </a:r>
            <a:endParaRPr sz="30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426" y="1143001"/>
            <a:ext cx="10086974" cy="75056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08524"/>
            <a:ext cx="17259300" cy="1990725"/>
          </a:xfrm>
          <a:custGeom>
            <a:avLst/>
            <a:gdLst/>
            <a:ahLst/>
            <a:cxnLst/>
            <a:rect l="l" t="t" r="r" b="b"/>
            <a:pathLst>
              <a:path w="17259300" h="1990725">
                <a:moveTo>
                  <a:pt x="17259300" y="1990725"/>
                </a:moveTo>
                <a:lnTo>
                  <a:pt x="0" y="1990725"/>
                </a:lnTo>
                <a:lnTo>
                  <a:pt x="0" y="0"/>
                </a:lnTo>
                <a:lnTo>
                  <a:pt x="17259300" y="0"/>
                </a:lnTo>
                <a:lnTo>
                  <a:pt x="17259300" y="1990725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6532" y="8280205"/>
            <a:ext cx="1533525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000" spc="-370" dirty="0">
                <a:solidFill>
                  <a:srgbClr val="008037"/>
                </a:solidFill>
                <a:latin typeface="Microsoft Sans Serif"/>
                <a:cs typeface="Microsoft Sans Serif"/>
              </a:rPr>
              <a:t>Через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85" dirty="0">
                <a:solidFill>
                  <a:srgbClr val="008037"/>
                </a:solidFill>
                <a:latin typeface="Microsoft Sans Serif"/>
                <a:cs typeface="Microsoft Sans Serif"/>
              </a:rPr>
              <a:t>якийсь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час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80" dirty="0">
                <a:solidFill>
                  <a:srgbClr val="008037"/>
                </a:solidFill>
                <a:latin typeface="Microsoft Sans Serif"/>
                <a:cs typeface="Microsoft Sans Serif"/>
              </a:rPr>
              <a:t>друкує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на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друкарській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15" dirty="0">
                <a:solidFill>
                  <a:srgbClr val="008037"/>
                </a:solidFill>
                <a:latin typeface="Microsoft Sans Serif"/>
                <a:cs typeface="Microsoft Sans Serif"/>
              </a:rPr>
              <a:t>машинці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95" dirty="0">
                <a:solidFill>
                  <a:srgbClr val="008037"/>
                </a:solidFill>
                <a:latin typeface="Microsoft Sans Serif"/>
                <a:cs typeface="Microsoft Sans Serif"/>
              </a:rPr>
              <a:t>(адже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50" dirty="0">
                <a:solidFill>
                  <a:srgbClr val="008037"/>
                </a:solidFill>
                <a:latin typeface="Microsoft Sans Serif"/>
                <a:cs typeface="Microsoft Sans Serif"/>
              </a:rPr>
              <a:t>комп"ютери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15" dirty="0">
                <a:solidFill>
                  <a:srgbClr val="008037"/>
                </a:solidFill>
                <a:latin typeface="Microsoft Sans Serif"/>
                <a:cs typeface="Microsoft Sans Serif"/>
              </a:rPr>
              <a:t>були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45" dirty="0">
                <a:solidFill>
                  <a:srgbClr val="008037"/>
                </a:solidFill>
                <a:latin typeface="Microsoft Sans Serif"/>
                <a:cs typeface="Microsoft Sans Serif"/>
              </a:rPr>
              <a:t>не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95" dirty="0">
                <a:solidFill>
                  <a:srgbClr val="008037"/>
                </a:solidFill>
                <a:latin typeface="Microsoft Sans Serif"/>
                <a:cs typeface="Microsoft Sans Serif"/>
              </a:rPr>
              <a:t>завжди!)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60" dirty="0">
                <a:solidFill>
                  <a:srgbClr val="008037"/>
                </a:solidFill>
                <a:latin typeface="Microsoft Sans Serif"/>
                <a:cs typeface="Microsoft Sans Serif"/>
              </a:rPr>
              <a:t>та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10" dirty="0">
                <a:solidFill>
                  <a:srgbClr val="008037"/>
                </a:solidFill>
                <a:latin typeface="Microsoft Sans Serif"/>
                <a:cs typeface="Microsoft Sans Serif"/>
              </a:rPr>
              <a:t>редагує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160" dirty="0">
                <a:solidFill>
                  <a:srgbClr val="008037"/>
                </a:solidFill>
                <a:latin typeface="Microsoft Sans Serif"/>
                <a:cs typeface="Microsoft Sans Serif"/>
              </a:rPr>
              <a:t>(іноді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- </a:t>
            </a:r>
            <a:r>
              <a:rPr sz="300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тижнями,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місяцями,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400" dirty="0">
                <a:solidFill>
                  <a:srgbClr val="008037"/>
                </a:solidFill>
                <a:latin typeface="Microsoft Sans Serif"/>
                <a:cs typeface="Microsoft Sans Serif"/>
              </a:rPr>
              <a:t>а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60" dirty="0">
                <a:solidFill>
                  <a:srgbClr val="008037"/>
                </a:solidFill>
                <a:latin typeface="Microsoft Sans Serif"/>
                <a:cs typeface="Microsoft Sans Serif"/>
              </a:rPr>
              <a:t>то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20" dirty="0">
                <a:solidFill>
                  <a:srgbClr val="008037"/>
                </a:solidFill>
                <a:latin typeface="Microsoft Sans Serif"/>
                <a:cs typeface="Microsoft Sans Serif"/>
              </a:rPr>
              <a:t>й</a:t>
            </a:r>
            <a:r>
              <a:rPr sz="30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роками).</a:t>
            </a:r>
            <a:endParaRPr sz="3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8700" y="47625"/>
            <a:ext cx="13032740" cy="7904480"/>
            <a:chOff x="1028700" y="47625"/>
            <a:chExt cx="13032740" cy="79044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64942"/>
              <a:ext cx="5562599" cy="7886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1012" y="47625"/>
              <a:ext cx="6219824" cy="7800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711999"/>
            <a:ext cx="17104360" cy="1419225"/>
          </a:xfrm>
          <a:custGeom>
            <a:avLst/>
            <a:gdLst/>
            <a:ahLst/>
            <a:cxnLst/>
            <a:rect l="l" t="t" r="r" b="b"/>
            <a:pathLst>
              <a:path w="17104360" h="1419225">
                <a:moveTo>
                  <a:pt x="17103731" y="1419225"/>
                </a:moveTo>
                <a:lnTo>
                  <a:pt x="0" y="1419225"/>
                </a:lnTo>
                <a:lnTo>
                  <a:pt x="0" y="0"/>
                </a:lnTo>
                <a:lnTo>
                  <a:pt x="17103731" y="0"/>
                </a:lnTo>
                <a:lnTo>
                  <a:pt x="17103731" y="1419225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2101" y="9197975"/>
            <a:ext cx="13057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Відтак</a:t>
            </a:r>
            <a:r>
              <a:rPr sz="30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у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15" dirty="0">
                <a:solidFill>
                  <a:srgbClr val="008037"/>
                </a:solidFill>
                <a:latin typeface="Microsoft Sans Serif"/>
                <a:cs typeface="Microsoft Sans Serif"/>
              </a:rPr>
              <a:t>певний</a:t>
            </a:r>
            <a:r>
              <a:rPr sz="30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405" dirty="0">
                <a:solidFill>
                  <a:srgbClr val="008037"/>
                </a:solidFill>
                <a:latin typeface="Microsoft Sans Serif"/>
                <a:cs typeface="Microsoft Sans Serif"/>
              </a:rPr>
              <a:t>момент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часу</a:t>
            </a:r>
            <a:r>
              <a:rPr sz="30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15" dirty="0">
                <a:solidFill>
                  <a:srgbClr val="008037"/>
                </a:solidFill>
                <a:latin typeface="Microsoft Sans Serif"/>
                <a:cs typeface="Microsoft Sans Serif"/>
              </a:rPr>
              <a:t>переписує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10" dirty="0">
                <a:solidFill>
                  <a:srgbClr val="008037"/>
                </a:solidFill>
                <a:latin typeface="Microsoft Sans Serif"/>
                <a:cs typeface="Microsoft Sans Serif"/>
              </a:rPr>
              <a:t>начисто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008037"/>
                </a:solidFill>
                <a:latin typeface="Microsoft Sans Serif"/>
                <a:cs typeface="Microsoft Sans Serif"/>
              </a:rPr>
              <a:t>-</a:t>
            </a:r>
            <a:r>
              <a:rPr sz="30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текст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15" dirty="0">
                <a:solidFill>
                  <a:srgbClr val="008037"/>
                </a:solidFill>
                <a:latin typeface="Microsoft Sans Serif"/>
                <a:cs typeface="Microsoft Sans Serif"/>
              </a:rPr>
              <a:t>готовий,</a:t>
            </a:r>
            <a:r>
              <a:rPr sz="30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90" dirty="0">
                <a:solidFill>
                  <a:srgbClr val="008037"/>
                </a:solidFill>
                <a:latin typeface="Microsoft Sans Serif"/>
                <a:cs typeface="Microsoft Sans Serif"/>
              </a:rPr>
              <a:t>можна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75" dirty="0">
                <a:solidFill>
                  <a:srgbClr val="008037"/>
                </a:solidFill>
                <a:latin typeface="Microsoft Sans Serif"/>
                <a:cs typeface="Microsoft Sans Serif"/>
              </a:rPr>
              <a:t>віддавати</a:t>
            </a:r>
            <a:r>
              <a:rPr sz="3000" spc="-4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у</a:t>
            </a:r>
            <a:r>
              <a:rPr sz="3000" spc="-4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3000" spc="-270" dirty="0">
                <a:solidFill>
                  <a:srgbClr val="008037"/>
                </a:solidFill>
                <a:latin typeface="Microsoft Sans Serif"/>
                <a:cs typeface="Microsoft Sans Serif"/>
              </a:rPr>
              <a:t>друк!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9044" y="619125"/>
            <a:ext cx="5410199" cy="80867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84900" cy="5010785"/>
          </a:xfrm>
          <a:custGeom>
            <a:avLst/>
            <a:gdLst/>
            <a:ahLst/>
            <a:cxnLst/>
            <a:rect l="l" t="t" r="r" b="b"/>
            <a:pathLst>
              <a:path w="6184900" h="5010785">
                <a:moveTo>
                  <a:pt x="6184448" y="5010775"/>
                </a:moveTo>
                <a:lnTo>
                  <a:pt x="0" y="5010775"/>
                </a:lnTo>
                <a:lnTo>
                  <a:pt x="0" y="0"/>
                </a:lnTo>
                <a:lnTo>
                  <a:pt x="6184448" y="0"/>
                </a:lnTo>
                <a:lnTo>
                  <a:pt x="6184448" y="5010775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70064" y="735456"/>
            <a:ext cx="11018520" cy="2520950"/>
          </a:xfrm>
          <a:custGeom>
            <a:avLst/>
            <a:gdLst/>
            <a:ahLst/>
            <a:cxnLst/>
            <a:rect l="l" t="t" r="r" b="b"/>
            <a:pathLst>
              <a:path w="11018519" h="2520950">
                <a:moveTo>
                  <a:pt x="11018507" y="2460993"/>
                </a:moveTo>
                <a:lnTo>
                  <a:pt x="59651" y="2460993"/>
                </a:lnTo>
                <a:lnTo>
                  <a:pt x="59651" y="60858"/>
                </a:lnTo>
                <a:lnTo>
                  <a:pt x="11017923" y="60858"/>
                </a:lnTo>
                <a:lnTo>
                  <a:pt x="11017923" y="0"/>
                </a:lnTo>
                <a:lnTo>
                  <a:pt x="59651" y="0"/>
                </a:lnTo>
                <a:lnTo>
                  <a:pt x="59512" y="0"/>
                </a:lnTo>
                <a:lnTo>
                  <a:pt x="0" y="0"/>
                </a:lnTo>
                <a:lnTo>
                  <a:pt x="0" y="2520594"/>
                </a:lnTo>
                <a:lnTo>
                  <a:pt x="59651" y="2520594"/>
                </a:lnTo>
                <a:lnTo>
                  <a:pt x="11018507" y="2520594"/>
                </a:lnTo>
                <a:lnTo>
                  <a:pt x="11018507" y="2460993"/>
                </a:lnTo>
                <a:close/>
              </a:path>
            </a:pathLst>
          </a:custGeom>
          <a:solidFill>
            <a:srgbClr val="532E1C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0064" y="3592461"/>
            <a:ext cx="11018520" cy="2520950"/>
          </a:xfrm>
          <a:custGeom>
            <a:avLst/>
            <a:gdLst/>
            <a:ahLst/>
            <a:cxnLst/>
            <a:rect l="l" t="t" r="r" b="b"/>
            <a:pathLst>
              <a:path w="11018519" h="2520950">
                <a:moveTo>
                  <a:pt x="11018507" y="2460993"/>
                </a:moveTo>
                <a:lnTo>
                  <a:pt x="59651" y="2460993"/>
                </a:lnTo>
                <a:lnTo>
                  <a:pt x="59651" y="60871"/>
                </a:lnTo>
                <a:lnTo>
                  <a:pt x="11017923" y="60871"/>
                </a:lnTo>
                <a:lnTo>
                  <a:pt x="11017923" y="0"/>
                </a:lnTo>
                <a:lnTo>
                  <a:pt x="59651" y="0"/>
                </a:lnTo>
                <a:lnTo>
                  <a:pt x="59512" y="0"/>
                </a:lnTo>
                <a:lnTo>
                  <a:pt x="0" y="0"/>
                </a:lnTo>
                <a:lnTo>
                  <a:pt x="0" y="2520594"/>
                </a:lnTo>
                <a:lnTo>
                  <a:pt x="59651" y="2520594"/>
                </a:lnTo>
                <a:lnTo>
                  <a:pt x="11018507" y="2520594"/>
                </a:lnTo>
                <a:lnTo>
                  <a:pt x="11018507" y="2460993"/>
                </a:lnTo>
                <a:close/>
              </a:path>
            </a:pathLst>
          </a:custGeom>
          <a:solidFill>
            <a:srgbClr val="532E1C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70064" y="6449466"/>
            <a:ext cx="11018520" cy="2520950"/>
          </a:xfrm>
          <a:custGeom>
            <a:avLst/>
            <a:gdLst/>
            <a:ahLst/>
            <a:cxnLst/>
            <a:rect l="l" t="t" r="r" b="b"/>
            <a:pathLst>
              <a:path w="11018519" h="2520950">
                <a:moveTo>
                  <a:pt x="11018507" y="2460993"/>
                </a:moveTo>
                <a:lnTo>
                  <a:pt x="59651" y="2460993"/>
                </a:lnTo>
                <a:lnTo>
                  <a:pt x="59651" y="60871"/>
                </a:lnTo>
                <a:lnTo>
                  <a:pt x="11017923" y="60871"/>
                </a:lnTo>
                <a:lnTo>
                  <a:pt x="11017923" y="0"/>
                </a:lnTo>
                <a:lnTo>
                  <a:pt x="59651" y="0"/>
                </a:lnTo>
                <a:lnTo>
                  <a:pt x="59512" y="0"/>
                </a:lnTo>
                <a:lnTo>
                  <a:pt x="0" y="0"/>
                </a:lnTo>
                <a:lnTo>
                  <a:pt x="0" y="2520594"/>
                </a:lnTo>
                <a:lnTo>
                  <a:pt x="59651" y="2520594"/>
                </a:lnTo>
                <a:lnTo>
                  <a:pt x="11018507" y="2520594"/>
                </a:lnTo>
                <a:lnTo>
                  <a:pt x="11018507" y="2460993"/>
                </a:lnTo>
                <a:close/>
              </a:path>
            </a:pathLst>
          </a:custGeom>
          <a:solidFill>
            <a:srgbClr val="532E1C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91125"/>
            <a:ext cx="7086599" cy="50958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85470" y="-7133"/>
            <a:ext cx="3653790" cy="454977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244"/>
              </a:spcBef>
            </a:pPr>
            <a:r>
              <a:rPr sz="5000" spc="-905" dirty="0">
                <a:solidFill>
                  <a:srgbClr val="008037"/>
                </a:solidFill>
                <a:latin typeface="Microsoft Sans Serif"/>
                <a:cs typeface="Microsoft Sans Serif"/>
              </a:rPr>
              <a:t>А</a:t>
            </a:r>
            <a:r>
              <a:rPr sz="5000" spc="21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5000" spc="-750" dirty="0">
                <a:solidFill>
                  <a:srgbClr val="008037"/>
                </a:solidFill>
                <a:latin typeface="Microsoft Sans Serif"/>
                <a:cs typeface="Microsoft Sans Serif"/>
              </a:rPr>
              <a:t>ЩО</a:t>
            </a:r>
            <a:r>
              <a:rPr sz="5000" spc="2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5000" spc="-665" dirty="0">
                <a:solidFill>
                  <a:srgbClr val="008037"/>
                </a:solidFill>
                <a:latin typeface="Microsoft Sans Serif"/>
                <a:cs typeface="Microsoft Sans Serif"/>
              </a:rPr>
              <a:t>КАЖуТЬ </a:t>
            </a:r>
            <a:r>
              <a:rPr sz="5000" spc="-620" dirty="0">
                <a:solidFill>
                  <a:srgbClr val="008037"/>
                </a:solidFill>
                <a:latin typeface="Microsoft Sans Serif"/>
                <a:cs typeface="Microsoft Sans Serif"/>
              </a:rPr>
              <a:t>САМІ </a:t>
            </a:r>
            <a:r>
              <a:rPr sz="5000" spc="-625" dirty="0">
                <a:solidFill>
                  <a:srgbClr val="008037"/>
                </a:solidFill>
                <a:latin typeface="Microsoft Sans Serif"/>
                <a:cs typeface="Microsoft Sans Serif"/>
              </a:rPr>
              <a:t>АВТОР(К)И </a:t>
            </a:r>
            <a:r>
              <a:rPr sz="5000" spc="-850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ПРО</a:t>
            </a:r>
            <a:r>
              <a:rPr sz="5000" spc="2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5000" spc="-805" dirty="0">
                <a:solidFill>
                  <a:srgbClr val="008037"/>
                </a:solidFill>
                <a:latin typeface="Microsoft Sans Serif"/>
                <a:cs typeface="Microsoft Sans Serif"/>
              </a:rPr>
              <a:t>ТЕ,</a:t>
            </a:r>
            <a:r>
              <a:rPr sz="5000" spc="2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5000" spc="-780" dirty="0">
                <a:solidFill>
                  <a:srgbClr val="008037"/>
                </a:solidFill>
                <a:latin typeface="Microsoft Sans Serif"/>
                <a:cs typeface="Microsoft Sans Serif"/>
              </a:rPr>
              <a:t>ЯК </a:t>
            </a:r>
            <a:r>
              <a:rPr sz="5000" spc="-795" dirty="0">
                <a:solidFill>
                  <a:srgbClr val="008037"/>
                </a:solidFill>
                <a:latin typeface="Microsoft Sans Serif"/>
                <a:cs typeface="Microsoft Sans Serif"/>
              </a:rPr>
              <a:t>ВОНИ </a:t>
            </a:r>
            <a:r>
              <a:rPr sz="5000" spc="-509" dirty="0">
                <a:solidFill>
                  <a:srgbClr val="008037"/>
                </a:solidFill>
                <a:latin typeface="Microsoft Sans Serif"/>
                <a:cs typeface="Microsoft Sans Serif"/>
              </a:rPr>
              <a:t>ПИШ</a:t>
            </a:r>
            <a:r>
              <a:rPr lang="uk-UA" sz="5000" spc="-509" dirty="0">
                <a:solidFill>
                  <a:srgbClr val="008037"/>
                </a:solidFill>
                <a:latin typeface="Microsoft Sans Serif"/>
                <a:cs typeface="Microsoft Sans Serif"/>
              </a:rPr>
              <a:t>У</a:t>
            </a:r>
            <a:r>
              <a:rPr sz="5000" spc="-509" dirty="0">
                <a:solidFill>
                  <a:srgbClr val="008037"/>
                </a:solidFill>
                <a:latin typeface="Microsoft Sans Serif"/>
                <a:cs typeface="Microsoft Sans Serif"/>
              </a:rPr>
              <a:t>ТЬ?</a:t>
            </a:r>
            <a:endParaRPr sz="5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2010" y="960129"/>
            <a:ext cx="8635365" cy="210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430" dirty="0">
                <a:solidFill>
                  <a:srgbClr val="008037"/>
                </a:solidFill>
                <a:latin typeface="Arial Black"/>
                <a:cs typeface="Arial Black"/>
              </a:rPr>
              <a:t>Емма</a:t>
            </a:r>
            <a:r>
              <a:rPr sz="2200" spc="185" dirty="0">
                <a:solidFill>
                  <a:srgbClr val="008037"/>
                </a:solidFill>
                <a:latin typeface="Arial Black"/>
                <a:cs typeface="Arial Black"/>
              </a:rPr>
              <a:t> </a:t>
            </a:r>
            <a:r>
              <a:rPr sz="2200" spc="-80" dirty="0">
                <a:solidFill>
                  <a:srgbClr val="008037"/>
                </a:solidFill>
                <a:latin typeface="Arial Black"/>
                <a:cs typeface="Arial Black"/>
              </a:rPr>
              <a:t>Андієвська</a:t>
            </a:r>
            <a:endParaRPr sz="2200">
              <a:latin typeface="Arial Black"/>
              <a:cs typeface="Arial Black"/>
            </a:endParaRPr>
          </a:p>
          <a:p>
            <a:pPr marL="12700" marR="5080">
              <a:lnSpc>
                <a:spcPct val="125000"/>
              </a:lnSpc>
              <a:spcBef>
                <a:spcPts val="1160"/>
              </a:spcBef>
            </a:pPr>
            <a:r>
              <a:rPr sz="2100" spc="-225" dirty="0">
                <a:solidFill>
                  <a:srgbClr val="008037"/>
                </a:solidFill>
                <a:latin typeface="Microsoft Sans Serif"/>
                <a:cs typeface="Microsoft Sans Serif"/>
              </a:rPr>
              <a:t>Вірш</a:t>
            </a:r>
            <a:r>
              <a:rPr sz="21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00" dirty="0">
                <a:solidFill>
                  <a:srgbClr val="008037"/>
                </a:solidFill>
                <a:latin typeface="Microsoft Sans Serif"/>
                <a:cs typeface="Microsoft Sans Serif"/>
              </a:rPr>
              <a:t>з’являється</a:t>
            </a:r>
            <a:r>
              <a:rPr sz="2100" spc="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10" dirty="0">
                <a:solidFill>
                  <a:srgbClr val="008037"/>
                </a:solidFill>
                <a:latin typeface="Microsoft Sans Serif"/>
                <a:cs typeface="Microsoft Sans Serif"/>
              </a:rPr>
              <a:t>мені</a:t>
            </a:r>
            <a:r>
              <a:rPr sz="21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04" dirty="0">
                <a:solidFill>
                  <a:srgbClr val="008037"/>
                </a:solidFill>
                <a:latin typeface="Microsoft Sans Serif"/>
                <a:cs typeface="Microsoft Sans Serif"/>
              </a:rPr>
              <a:t>як</a:t>
            </a:r>
            <a:r>
              <a:rPr sz="2100" spc="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10" dirty="0">
                <a:solidFill>
                  <a:srgbClr val="008037"/>
                </a:solidFill>
                <a:latin typeface="Microsoft Sans Serif"/>
                <a:cs typeface="Microsoft Sans Serif"/>
              </a:rPr>
              <a:t>куляста</a:t>
            </a:r>
            <a:r>
              <a:rPr sz="21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15" dirty="0">
                <a:solidFill>
                  <a:srgbClr val="008037"/>
                </a:solidFill>
                <a:latin typeface="Microsoft Sans Serif"/>
                <a:cs typeface="Microsoft Sans Serif"/>
              </a:rPr>
              <a:t>блискавка,</a:t>
            </a:r>
            <a:r>
              <a:rPr sz="2100" spc="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10" dirty="0">
                <a:solidFill>
                  <a:srgbClr val="008037"/>
                </a:solidFill>
                <a:latin typeface="Microsoft Sans Serif"/>
                <a:cs typeface="Microsoft Sans Serif"/>
              </a:rPr>
              <a:t>яку</a:t>
            </a:r>
            <a:r>
              <a:rPr sz="2100" spc="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45" dirty="0">
                <a:solidFill>
                  <a:srgbClr val="008037"/>
                </a:solidFill>
                <a:latin typeface="Microsoft Sans Serif"/>
                <a:cs typeface="Microsoft Sans Serif"/>
              </a:rPr>
              <a:t>я</a:t>
            </a:r>
            <a:r>
              <a:rPr sz="21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мушу</a:t>
            </a:r>
            <a:r>
              <a:rPr sz="2100" spc="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25" dirty="0">
                <a:solidFill>
                  <a:srgbClr val="008037"/>
                </a:solidFill>
                <a:latin typeface="Microsoft Sans Serif"/>
                <a:cs typeface="Microsoft Sans Serif"/>
              </a:rPr>
              <a:t>схопити</a:t>
            </a:r>
            <a:r>
              <a:rPr sz="21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65" dirty="0">
                <a:solidFill>
                  <a:srgbClr val="008037"/>
                </a:solidFill>
                <a:latin typeface="Microsoft Sans Serif"/>
                <a:cs typeface="Microsoft Sans Serif"/>
              </a:rPr>
              <a:t>за</a:t>
            </a:r>
            <a:r>
              <a:rPr sz="2100" spc="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175" dirty="0">
                <a:solidFill>
                  <a:srgbClr val="008037"/>
                </a:solidFill>
                <a:latin typeface="Microsoft Sans Serif"/>
                <a:cs typeface="Microsoft Sans Serif"/>
              </a:rPr>
              <a:t>хвіст</a:t>
            </a:r>
            <a:r>
              <a:rPr sz="2100" spc="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008037"/>
                </a:solidFill>
                <a:latin typeface="Microsoft Sans Serif"/>
                <a:cs typeface="Microsoft Sans Serif"/>
              </a:rPr>
              <a:t>і</a:t>
            </a:r>
            <a:r>
              <a:rPr sz="2100" spc="52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35" dirty="0">
                <a:solidFill>
                  <a:srgbClr val="008037"/>
                </a:solidFill>
                <a:latin typeface="Microsoft Sans Serif"/>
                <a:cs typeface="Microsoft Sans Serif"/>
              </a:rPr>
              <a:t>перевести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40" dirty="0">
                <a:solidFill>
                  <a:srgbClr val="008037"/>
                </a:solidFill>
                <a:latin typeface="Microsoft Sans Serif"/>
                <a:cs typeface="Microsoft Sans Serif"/>
              </a:rPr>
              <a:t>у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20" dirty="0">
                <a:solidFill>
                  <a:srgbClr val="008037"/>
                </a:solidFill>
                <a:latin typeface="Microsoft Sans Serif"/>
                <a:cs typeface="Microsoft Sans Serif"/>
              </a:rPr>
              <a:t>слова,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130" dirty="0">
                <a:solidFill>
                  <a:srgbClr val="008037"/>
                </a:solidFill>
                <a:latin typeface="Microsoft Sans Serif"/>
                <a:cs typeface="Microsoft Sans Serif"/>
              </a:rPr>
              <a:t>від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29" dirty="0">
                <a:solidFill>
                  <a:srgbClr val="008037"/>
                </a:solidFill>
                <a:latin typeface="Microsoft Sans Serif"/>
                <a:cs typeface="Microsoft Sans Serif"/>
              </a:rPr>
              <a:t>початку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29" dirty="0">
                <a:solidFill>
                  <a:srgbClr val="008037"/>
                </a:solidFill>
                <a:latin typeface="Microsoft Sans Serif"/>
                <a:cs typeface="Microsoft Sans Serif"/>
              </a:rPr>
              <a:t>до</a:t>
            </a:r>
            <a:r>
              <a:rPr sz="21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160" dirty="0">
                <a:solidFill>
                  <a:srgbClr val="008037"/>
                </a:solidFill>
                <a:latin typeface="Microsoft Sans Serif"/>
                <a:cs typeface="Microsoft Sans Serif"/>
              </a:rPr>
              <a:t>кінця.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65" dirty="0">
                <a:solidFill>
                  <a:srgbClr val="008037"/>
                </a:solidFill>
                <a:latin typeface="Microsoft Sans Serif"/>
                <a:cs typeface="Microsoft Sans Serif"/>
              </a:rPr>
              <a:t>Кожне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29" dirty="0">
                <a:solidFill>
                  <a:srgbClr val="008037"/>
                </a:solidFill>
                <a:latin typeface="Microsoft Sans Serif"/>
                <a:cs typeface="Microsoft Sans Serif"/>
              </a:rPr>
              <a:t>слово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вже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85" dirty="0">
                <a:solidFill>
                  <a:srgbClr val="008037"/>
                </a:solidFill>
                <a:latin typeface="Microsoft Sans Serif"/>
                <a:cs typeface="Microsoft Sans Serif"/>
              </a:rPr>
              <a:t>має</a:t>
            </a:r>
            <a:r>
              <a:rPr sz="21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25" dirty="0">
                <a:solidFill>
                  <a:srgbClr val="008037"/>
                </a:solidFill>
                <a:latin typeface="Microsoft Sans Serif"/>
                <a:cs typeface="Microsoft Sans Serif"/>
              </a:rPr>
              <a:t>своє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00" dirty="0">
                <a:solidFill>
                  <a:srgbClr val="008037"/>
                </a:solidFill>
                <a:latin typeface="Microsoft Sans Serif"/>
                <a:cs typeface="Microsoft Sans Serif"/>
              </a:rPr>
              <a:t>місце,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45" dirty="0">
                <a:solidFill>
                  <a:srgbClr val="008037"/>
                </a:solidFill>
                <a:latin typeface="Microsoft Sans Serif"/>
                <a:cs typeface="Microsoft Sans Serif"/>
              </a:rPr>
              <a:t>я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ніколи </a:t>
            </a:r>
            <a:r>
              <a:rPr sz="2100" spc="-240" dirty="0">
                <a:solidFill>
                  <a:srgbClr val="008037"/>
                </a:solidFill>
                <a:latin typeface="Microsoft Sans Serif"/>
                <a:cs typeface="Microsoft Sans Serif"/>
              </a:rPr>
              <a:t>не</a:t>
            </a:r>
            <a:r>
              <a:rPr sz="21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40" dirty="0">
                <a:solidFill>
                  <a:srgbClr val="008037"/>
                </a:solidFill>
                <a:latin typeface="Microsoft Sans Serif"/>
                <a:cs typeface="Microsoft Sans Serif"/>
              </a:rPr>
              <a:t>переписую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170" dirty="0">
                <a:solidFill>
                  <a:srgbClr val="008037"/>
                </a:solidFill>
                <a:latin typeface="Microsoft Sans Serif"/>
                <a:cs typeface="Microsoft Sans Serif"/>
              </a:rPr>
              <a:t>свої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165" dirty="0">
                <a:solidFill>
                  <a:srgbClr val="008037"/>
                </a:solidFill>
                <a:latin typeface="Microsoft Sans Serif"/>
                <a:cs typeface="Microsoft Sans Serif"/>
              </a:rPr>
              <a:t>вірші.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380" dirty="0">
                <a:solidFill>
                  <a:srgbClr val="008037"/>
                </a:solidFill>
                <a:latin typeface="Microsoft Sans Serif"/>
                <a:cs typeface="Microsoft Sans Serif"/>
              </a:rPr>
              <a:t>А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якщо</a:t>
            </a:r>
            <a:r>
              <a:rPr sz="21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04" dirty="0">
                <a:solidFill>
                  <a:srgbClr val="008037"/>
                </a:solidFill>
                <a:latin typeface="Microsoft Sans Serif"/>
                <a:cs typeface="Microsoft Sans Serif"/>
              </a:rPr>
              <a:t>коли,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35" dirty="0">
                <a:solidFill>
                  <a:srgbClr val="008037"/>
                </a:solidFill>
                <a:latin typeface="Microsoft Sans Serif"/>
                <a:cs typeface="Microsoft Sans Serif"/>
              </a:rPr>
              <a:t>дуже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170" dirty="0">
                <a:solidFill>
                  <a:srgbClr val="008037"/>
                </a:solidFill>
                <a:latin typeface="Microsoft Sans Serif"/>
                <a:cs typeface="Microsoft Sans Serif"/>
              </a:rPr>
              <a:t>рідко,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дещо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45" dirty="0">
                <a:solidFill>
                  <a:srgbClr val="008037"/>
                </a:solidFill>
                <a:latin typeface="Microsoft Sans Serif"/>
                <a:cs typeface="Microsoft Sans Serif"/>
              </a:rPr>
              <a:t>змінюю,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то</a:t>
            </a:r>
            <a:r>
              <a:rPr sz="21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35" dirty="0">
                <a:solidFill>
                  <a:srgbClr val="008037"/>
                </a:solidFill>
                <a:latin typeface="Microsoft Sans Serif"/>
                <a:cs typeface="Microsoft Sans Serif"/>
              </a:rPr>
              <a:t>це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195" dirty="0">
                <a:solidFill>
                  <a:srgbClr val="008037"/>
                </a:solidFill>
                <a:latin typeface="Microsoft Sans Serif"/>
                <a:cs typeface="Microsoft Sans Serif"/>
              </a:rPr>
              <a:t>хіба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тому,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360" dirty="0">
                <a:solidFill>
                  <a:srgbClr val="008037"/>
                </a:solidFill>
                <a:latin typeface="Microsoft Sans Serif"/>
                <a:cs typeface="Microsoft Sans Serif"/>
              </a:rPr>
              <a:t>що </a:t>
            </a:r>
            <a:r>
              <a:rPr sz="2100" spc="-210" dirty="0">
                <a:solidFill>
                  <a:srgbClr val="008037"/>
                </a:solidFill>
                <a:latin typeface="Microsoft Sans Serif"/>
                <a:cs typeface="Microsoft Sans Serif"/>
              </a:rPr>
              <a:t>мені</a:t>
            </a:r>
            <a:r>
              <a:rPr sz="21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29" dirty="0">
                <a:solidFill>
                  <a:srgbClr val="008037"/>
                </a:solidFill>
                <a:latin typeface="Microsoft Sans Serif"/>
                <a:cs typeface="Microsoft Sans Serif"/>
              </a:rPr>
              <a:t>хтось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40" dirty="0">
                <a:solidFill>
                  <a:srgbClr val="008037"/>
                </a:solidFill>
                <a:latin typeface="Microsoft Sans Serif"/>
                <a:cs typeface="Microsoft Sans Serif"/>
              </a:rPr>
              <a:t>у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40" dirty="0">
                <a:solidFill>
                  <a:srgbClr val="008037"/>
                </a:solidFill>
                <a:latin typeface="Microsoft Sans Serif"/>
                <a:cs typeface="Microsoft Sans Serif"/>
              </a:rPr>
              <a:t>той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85" dirty="0">
                <a:solidFill>
                  <a:srgbClr val="008037"/>
                </a:solidFill>
                <a:latin typeface="Microsoft Sans Serif"/>
                <a:cs typeface="Microsoft Sans Serif"/>
              </a:rPr>
              <a:t>момент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35" dirty="0">
                <a:solidFill>
                  <a:srgbClr val="008037"/>
                </a:solidFill>
                <a:latin typeface="Microsoft Sans Serif"/>
                <a:cs typeface="Microsoft Sans Serif"/>
              </a:rPr>
              <a:t>завадив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29" dirty="0">
                <a:solidFill>
                  <a:srgbClr val="008037"/>
                </a:solidFill>
                <a:latin typeface="Microsoft Sans Serif"/>
                <a:cs typeface="Microsoft Sans Serif"/>
              </a:rPr>
              <a:t>записати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204" dirty="0">
                <a:solidFill>
                  <a:srgbClr val="008037"/>
                </a:solidFill>
                <a:latin typeface="Microsoft Sans Serif"/>
                <a:cs typeface="Microsoft Sans Serif"/>
              </a:rPr>
              <a:t>як</a:t>
            </a:r>
            <a:r>
              <a:rPr sz="21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слід.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5835" y="3788506"/>
            <a:ext cx="8770620" cy="22015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spc="-450" dirty="0">
                <a:solidFill>
                  <a:srgbClr val="008037"/>
                </a:solidFill>
                <a:latin typeface="Arial Black"/>
                <a:cs typeface="Arial Black"/>
              </a:rPr>
              <a:t>Роза</a:t>
            </a:r>
            <a:r>
              <a:rPr sz="2400" spc="-130" dirty="0">
                <a:solidFill>
                  <a:srgbClr val="008037"/>
                </a:solidFill>
                <a:latin typeface="Arial Black"/>
                <a:cs typeface="Arial Black"/>
              </a:rPr>
              <a:t> </a:t>
            </a:r>
            <a:r>
              <a:rPr sz="2400" spc="-409" dirty="0">
                <a:solidFill>
                  <a:srgbClr val="008037"/>
                </a:solidFill>
                <a:latin typeface="Arial Black"/>
                <a:cs typeface="Arial Black"/>
              </a:rPr>
              <a:t>Ауслендер</a:t>
            </a:r>
            <a:endParaRPr sz="2400">
              <a:latin typeface="Arial Black"/>
              <a:cs typeface="Arial Black"/>
            </a:endParaRPr>
          </a:p>
          <a:p>
            <a:pPr marL="12700" marR="5080">
              <a:lnSpc>
                <a:spcPct val="122300"/>
              </a:lnSpc>
              <a:spcBef>
                <a:spcPts val="55"/>
              </a:spcBef>
            </a:pPr>
            <a:r>
              <a:rPr sz="2300" spc="-210" dirty="0">
                <a:solidFill>
                  <a:srgbClr val="008037"/>
                </a:solidFill>
                <a:latin typeface="Microsoft Sans Serif"/>
                <a:cs typeface="Microsoft Sans Serif"/>
              </a:rPr>
              <a:t>Мій</a:t>
            </a:r>
            <a:r>
              <a:rPr sz="23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305" dirty="0">
                <a:solidFill>
                  <a:srgbClr val="008037"/>
                </a:solidFill>
                <a:latin typeface="Microsoft Sans Serif"/>
                <a:cs typeface="Microsoft Sans Serif"/>
              </a:rPr>
              <a:t>темп</a:t>
            </a:r>
            <a:r>
              <a:rPr sz="23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65" dirty="0">
                <a:solidFill>
                  <a:srgbClr val="008037"/>
                </a:solidFill>
                <a:latin typeface="Microsoft Sans Serif"/>
                <a:cs typeface="Microsoft Sans Serif"/>
              </a:rPr>
              <a:t>роботи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дуже</a:t>
            </a:r>
            <a:r>
              <a:rPr sz="23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швидкий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008037"/>
                </a:solidFill>
                <a:latin typeface="Microsoft Sans Serif"/>
                <a:cs typeface="Microsoft Sans Serif"/>
              </a:rPr>
              <a:t>і</a:t>
            </a:r>
            <a:r>
              <a:rPr sz="23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дуже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15" dirty="0">
                <a:solidFill>
                  <a:srgbClr val="008037"/>
                </a:solidFill>
                <a:latin typeface="Microsoft Sans Serif"/>
                <a:cs typeface="Microsoft Sans Serif"/>
              </a:rPr>
              <a:t>повільний.</a:t>
            </a:r>
            <a:r>
              <a:rPr sz="23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315" dirty="0">
                <a:solidFill>
                  <a:srgbClr val="008037"/>
                </a:solidFill>
                <a:latin typeface="Microsoft Sans Serif"/>
                <a:cs typeface="Microsoft Sans Serif"/>
              </a:rPr>
              <a:t>Перша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10" dirty="0">
                <a:solidFill>
                  <a:srgbClr val="008037"/>
                </a:solidFill>
                <a:latin typeface="Microsoft Sans Serif"/>
                <a:cs typeface="Microsoft Sans Serif"/>
              </a:rPr>
              <a:t>редакція</a:t>
            </a:r>
            <a:r>
              <a:rPr sz="2300" spc="-1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40" dirty="0">
                <a:solidFill>
                  <a:srgbClr val="008037"/>
                </a:solidFill>
                <a:latin typeface="Microsoft Sans Serif"/>
                <a:cs typeface="Microsoft Sans Serif"/>
              </a:rPr>
              <a:t>тексту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405" dirty="0">
                <a:solidFill>
                  <a:srgbClr val="008037"/>
                </a:solidFill>
                <a:latin typeface="Microsoft Sans Serif"/>
                <a:cs typeface="Microsoft Sans Serif"/>
              </a:rPr>
              <a:t>– </a:t>
            </a:r>
            <a:r>
              <a:rPr sz="2300" spc="-185" dirty="0">
                <a:solidFill>
                  <a:srgbClr val="008037"/>
                </a:solidFill>
                <a:latin typeface="Microsoft Sans Serif"/>
                <a:cs typeface="Microsoft Sans Serif"/>
              </a:rPr>
              <a:t>поезії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35" dirty="0">
                <a:solidFill>
                  <a:srgbClr val="008037"/>
                </a:solidFill>
                <a:latin typeface="Microsoft Sans Serif"/>
                <a:cs typeface="Microsoft Sans Serif"/>
              </a:rPr>
              <a:t>чи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20" dirty="0">
                <a:solidFill>
                  <a:srgbClr val="008037"/>
                </a:solidFill>
                <a:latin typeface="Microsoft Sans Serif"/>
                <a:cs typeface="Microsoft Sans Serif"/>
              </a:rPr>
              <a:t>короткої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прози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008037"/>
                </a:solidFill>
                <a:latin typeface="Microsoft Sans Serif"/>
                <a:cs typeface="Microsoft Sans Serif"/>
              </a:rPr>
              <a:t>- </a:t>
            </a:r>
            <a:r>
              <a:rPr sz="2300" spc="-235" dirty="0">
                <a:solidFill>
                  <a:srgbClr val="008037"/>
                </a:solidFill>
                <a:latin typeface="Microsoft Sans Serif"/>
                <a:cs typeface="Microsoft Sans Serif"/>
              </a:rPr>
              <a:t>з'являється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90" dirty="0">
                <a:solidFill>
                  <a:srgbClr val="008037"/>
                </a:solidFill>
                <a:latin typeface="Microsoft Sans Serif"/>
                <a:cs typeface="Microsoft Sans Serif"/>
              </a:rPr>
              <a:t>за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00" dirty="0">
                <a:solidFill>
                  <a:srgbClr val="008037"/>
                </a:solidFill>
                <a:latin typeface="Microsoft Sans Serif"/>
                <a:cs typeface="Microsoft Sans Serif"/>
              </a:rPr>
              <a:t>декілька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29" dirty="0">
                <a:solidFill>
                  <a:srgbClr val="008037"/>
                </a:solidFill>
                <a:latin typeface="Microsoft Sans Serif"/>
                <a:cs typeface="Microsoft Sans Serif"/>
              </a:rPr>
              <a:t>хвилин.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10" dirty="0">
                <a:solidFill>
                  <a:srgbClr val="008037"/>
                </a:solidFill>
                <a:latin typeface="Microsoft Sans Serif"/>
                <a:cs typeface="Microsoft Sans Serif"/>
              </a:rPr>
              <a:t>Відтак</a:t>
            </a:r>
            <a:r>
              <a:rPr sz="23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00" dirty="0">
                <a:solidFill>
                  <a:srgbClr val="008037"/>
                </a:solidFill>
                <a:latin typeface="Microsoft Sans Serif"/>
                <a:cs typeface="Microsoft Sans Serif"/>
              </a:rPr>
              <a:t>починається </a:t>
            </a:r>
            <a:r>
              <a:rPr sz="2300" spc="-265" dirty="0">
                <a:solidFill>
                  <a:srgbClr val="008037"/>
                </a:solidFill>
                <a:latin typeface="Microsoft Sans Serif"/>
                <a:cs typeface="Microsoft Sans Serif"/>
              </a:rPr>
              <a:t>робота,</a:t>
            </a:r>
            <a:r>
              <a:rPr sz="2300" spc="-2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що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триває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днями,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тижнями,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135" dirty="0">
                <a:solidFill>
                  <a:srgbClr val="008037"/>
                </a:solidFill>
                <a:latin typeface="Microsoft Sans Serif"/>
                <a:cs typeface="Microsoft Sans Serif"/>
              </a:rPr>
              <a:t>іноді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008037"/>
                </a:solidFill>
                <a:latin typeface="Microsoft Sans Serif"/>
                <a:cs typeface="Microsoft Sans Serif"/>
              </a:rPr>
              <a:t>-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65" dirty="0">
                <a:solidFill>
                  <a:srgbClr val="008037"/>
                </a:solidFill>
                <a:latin typeface="Microsoft Sans Serif"/>
                <a:cs typeface="Microsoft Sans Serif"/>
              </a:rPr>
              <a:t>роками.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Деколи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65" dirty="0">
                <a:solidFill>
                  <a:srgbClr val="008037"/>
                </a:solidFill>
                <a:latin typeface="Microsoft Sans Serif"/>
                <a:cs typeface="Microsoft Sans Serif"/>
              </a:rPr>
              <a:t>я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85" dirty="0">
                <a:solidFill>
                  <a:srgbClr val="008037"/>
                </a:solidFill>
                <a:latin typeface="Microsoft Sans Serif"/>
                <a:cs typeface="Microsoft Sans Serif"/>
              </a:rPr>
              <a:t>роблю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50" dirty="0">
                <a:solidFill>
                  <a:srgbClr val="008037"/>
                </a:solidFill>
                <a:latin typeface="Microsoft Sans Serif"/>
                <a:cs typeface="Microsoft Sans Serif"/>
              </a:rPr>
              <a:t>до</a:t>
            </a:r>
            <a:r>
              <a:rPr sz="23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85" dirty="0">
                <a:solidFill>
                  <a:srgbClr val="008037"/>
                </a:solidFill>
                <a:latin typeface="Microsoft Sans Serif"/>
                <a:cs typeface="Microsoft Sans Serif"/>
              </a:rPr>
              <a:t>20-</a:t>
            </a:r>
            <a:r>
              <a:rPr sz="2300" spc="-25" dirty="0">
                <a:solidFill>
                  <a:srgbClr val="008037"/>
                </a:solidFill>
                <a:latin typeface="Microsoft Sans Serif"/>
                <a:cs typeface="Microsoft Sans Serif"/>
              </a:rPr>
              <a:t>ти </a:t>
            </a:r>
            <a:r>
              <a:rPr sz="2300" spc="-204" dirty="0">
                <a:solidFill>
                  <a:srgbClr val="008037"/>
                </a:solidFill>
                <a:latin typeface="Microsoft Sans Serif"/>
                <a:cs typeface="Microsoft Sans Serif"/>
              </a:rPr>
              <a:t>варіантів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00" dirty="0">
                <a:solidFill>
                  <a:srgbClr val="008037"/>
                </a:solidFill>
                <a:latin typeface="Microsoft Sans Serif"/>
                <a:cs typeface="Microsoft Sans Serif"/>
              </a:rPr>
              <a:t>віршів,</a:t>
            </a:r>
            <a:r>
              <a:rPr sz="23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29" dirty="0">
                <a:solidFill>
                  <a:srgbClr val="008037"/>
                </a:solidFill>
                <a:latin typeface="Microsoft Sans Serif"/>
                <a:cs typeface="Microsoft Sans Serif"/>
              </a:rPr>
              <a:t>доки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310" dirty="0">
                <a:solidFill>
                  <a:srgbClr val="008037"/>
                </a:solidFill>
                <a:latin typeface="Microsoft Sans Serif"/>
                <a:cs typeface="Microsoft Sans Serif"/>
              </a:rPr>
              <a:t>мене</a:t>
            </a:r>
            <a:r>
              <a:rPr sz="23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40" dirty="0">
                <a:solidFill>
                  <a:srgbClr val="008037"/>
                </a:solidFill>
                <a:latin typeface="Microsoft Sans Serif"/>
                <a:cs typeface="Microsoft Sans Serif"/>
              </a:rPr>
              <a:t>один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25" dirty="0">
                <a:solidFill>
                  <a:srgbClr val="008037"/>
                </a:solidFill>
                <a:latin typeface="Microsoft Sans Serif"/>
                <a:cs typeface="Microsoft Sans Serif"/>
              </a:rPr>
              <a:t>задовільнить</a:t>
            </a:r>
            <a:r>
              <a:rPr sz="23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455" dirty="0">
                <a:solidFill>
                  <a:srgbClr val="008037"/>
                </a:solidFill>
                <a:latin typeface="Microsoft Sans Serif"/>
                <a:cs typeface="Microsoft Sans Serif"/>
              </a:rPr>
              <a:t>–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300" dirty="0">
                <a:solidFill>
                  <a:srgbClr val="008037"/>
                </a:solidFill>
                <a:latin typeface="Microsoft Sans Serif"/>
                <a:cs typeface="Microsoft Sans Serif"/>
              </a:rPr>
              <a:t>або</a:t>
            </a:r>
            <a:r>
              <a:rPr sz="230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250" dirty="0">
                <a:solidFill>
                  <a:srgbClr val="008037"/>
                </a:solidFill>
                <a:latin typeface="Microsoft Sans Serif"/>
                <a:cs typeface="Microsoft Sans Serif"/>
              </a:rPr>
              <a:t>й</a:t>
            </a:r>
            <a:r>
              <a:rPr sz="2300" spc="-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жоден.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65835" y="6442983"/>
            <a:ext cx="9050655" cy="230251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2800" spc="-300" dirty="0">
                <a:solidFill>
                  <a:srgbClr val="008037"/>
                </a:solidFill>
                <a:latin typeface="Arial Black"/>
                <a:cs typeface="Arial Black"/>
              </a:rPr>
              <a:t>Крістоф</a:t>
            </a:r>
            <a:r>
              <a:rPr sz="2800" spc="245" dirty="0">
                <a:solidFill>
                  <a:srgbClr val="008037"/>
                </a:solidFill>
                <a:latin typeface="Arial Black"/>
                <a:cs typeface="Arial Black"/>
              </a:rPr>
              <a:t> </a:t>
            </a:r>
            <a:r>
              <a:rPr sz="2800" spc="-375" dirty="0">
                <a:solidFill>
                  <a:srgbClr val="008037"/>
                </a:solidFill>
                <a:latin typeface="Arial Black"/>
                <a:cs typeface="Arial Black"/>
              </a:rPr>
              <a:t>Рансмаєр</a:t>
            </a:r>
            <a:endParaRPr sz="2800">
              <a:latin typeface="Arial Black"/>
              <a:cs typeface="Arial Black"/>
            </a:endParaRPr>
          </a:p>
          <a:p>
            <a:pPr marL="12700" marR="5080">
              <a:lnSpc>
                <a:spcPct val="122600"/>
              </a:lnSpc>
              <a:spcBef>
                <a:spcPts val="1120"/>
              </a:spcBef>
            </a:pPr>
            <a:r>
              <a:rPr sz="2600" spc="-470" dirty="0">
                <a:solidFill>
                  <a:srgbClr val="008037"/>
                </a:solidFill>
                <a:latin typeface="Microsoft Sans Serif"/>
                <a:cs typeface="Microsoft Sans Serif"/>
              </a:rPr>
              <a:t>Я</a:t>
            </a:r>
            <a:r>
              <a:rPr sz="2600" spc="-2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65" dirty="0">
                <a:solidFill>
                  <a:srgbClr val="008037"/>
                </a:solidFill>
                <a:latin typeface="Microsoft Sans Serif"/>
                <a:cs typeface="Microsoft Sans Serif"/>
              </a:rPr>
              <a:t>мушу</a:t>
            </a:r>
            <a:r>
              <a:rPr sz="2600" spc="-2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35" dirty="0">
                <a:solidFill>
                  <a:srgbClr val="008037"/>
                </a:solidFill>
                <a:latin typeface="Microsoft Sans Serif"/>
                <a:cs typeface="Microsoft Sans Serif"/>
              </a:rPr>
              <a:t>мати</a:t>
            </a:r>
            <a:r>
              <a:rPr sz="26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29" dirty="0">
                <a:solidFill>
                  <a:srgbClr val="008037"/>
                </a:solidFill>
                <a:latin typeface="Microsoft Sans Serif"/>
                <a:cs typeface="Microsoft Sans Serif"/>
              </a:rPr>
              <a:t>відчуття,</a:t>
            </a:r>
            <a:r>
              <a:rPr sz="2600" spc="-2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80" dirty="0">
                <a:solidFill>
                  <a:srgbClr val="008037"/>
                </a:solidFill>
                <a:latin typeface="Microsoft Sans Serif"/>
                <a:cs typeface="Microsoft Sans Serif"/>
              </a:rPr>
              <a:t>що</a:t>
            </a:r>
            <a:r>
              <a:rPr sz="2600" spc="-2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35" dirty="0">
                <a:solidFill>
                  <a:srgbClr val="008037"/>
                </a:solidFill>
                <a:latin typeface="Microsoft Sans Serif"/>
                <a:cs typeface="Microsoft Sans Serif"/>
              </a:rPr>
              <a:t>закінчив</a:t>
            </a:r>
            <a:r>
              <a:rPr sz="26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90" dirty="0">
                <a:solidFill>
                  <a:srgbClr val="008037"/>
                </a:solidFill>
                <a:latin typeface="Microsoft Sans Serif"/>
                <a:cs typeface="Microsoft Sans Serif"/>
              </a:rPr>
              <a:t>кожне</a:t>
            </a:r>
            <a:r>
              <a:rPr sz="2600" spc="-2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30" dirty="0">
                <a:solidFill>
                  <a:srgbClr val="008037"/>
                </a:solidFill>
                <a:latin typeface="Microsoft Sans Serif"/>
                <a:cs typeface="Microsoft Sans Serif"/>
              </a:rPr>
              <a:t>окреме</a:t>
            </a:r>
            <a:r>
              <a:rPr sz="2600" spc="-2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75" dirty="0">
                <a:solidFill>
                  <a:srgbClr val="008037"/>
                </a:solidFill>
                <a:latin typeface="Microsoft Sans Serif"/>
                <a:cs typeface="Microsoft Sans Serif"/>
              </a:rPr>
              <a:t>речення.</a:t>
            </a:r>
            <a:r>
              <a:rPr sz="26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55" dirty="0">
                <a:solidFill>
                  <a:srgbClr val="008037"/>
                </a:solidFill>
                <a:latin typeface="Microsoft Sans Serif"/>
                <a:cs typeface="Microsoft Sans Serif"/>
              </a:rPr>
              <a:t>Без</a:t>
            </a:r>
            <a:r>
              <a:rPr sz="2600" spc="-2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008037"/>
                </a:solidFill>
                <a:latin typeface="Microsoft Sans Serif"/>
                <a:cs typeface="Microsoft Sans Serif"/>
              </a:rPr>
              <a:t>цієї </a:t>
            </a:r>
            <a:r>
              <a:rPr sz="2600" spc="-235" dirty="0">
                <a:solidFill>
                  <a:srgbClr val="008037"/>
                </a:solidFill>
                <a:latin typeface="Microsoft Sans Serif"/>
                <a:cs typeface="Microsoft Sans Serif"/>
              </a:rPr>
              <a:t>радості</a:t>
            </a:r>
            <a:r>
              <a:rPr sz="26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00" dirty="0">
                <a:solidFill>
                  <a:srgbClr val="008037"/>
                </a:solidFill>
                <a:latin typeface="Microsoft Sans Serif"/>
                <a:cs typeface="Microsoft Sans Serif"/>
              </a:rPr>
              <a:t>я</a:t>
            </a:r>
            <a:r>
              <a:rPr sz="26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00" dirty="0">
                <a:solidFill>
                  <a:srgbClr val="008037"/>
                </a:solidFill>
                <a:latin typeface="Microsoft Sans Serif"/>
                <a:cs typeface="Microsoft Sans Serif"/>
              </a:rPr>
              <a:t>не</a:t>
            </a:r>
            <a:r>
              <a:rPr sz="26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50" dirty="0">
                <a:solidFill>
                  <a:srgbClr val="008037"/>
                </a:solidFill>
                <a:latin typeface="Microsoft Sans Serif"/>
                <a:cs typeface="Microsoft Sans Serif"/>
              </a:rPr>
              <a:t>можу</a:t>
            </a:r>
            <a:r>
              <a:rPr sz="26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70" dirty="0">
                <a:solidFill>
                  <a:srgbClr val="008037"/>
                </a:solidFill>
                <a:latin typeface="Microsoft Sans Serif"/>
                <a:cs typeface="Microsoft Sans Serif"/>
              </a:rPr>
              <a:t>писати</a:t>
            </a:r>
            <a:r>
              <a:rPr sz="26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195" dirty="0">
                <a:solidFill>
                  <a:srgbClr val="008037"/>
                </a:solidFill>
                <a:latin typeface="Microsoft Sans Serif"/>
                <a:cs typeface="Microsoft Sans Serif"/>
              </a:rPr>
              <a:t>далі.</a:t>
            </a:r>
            <a:r>
              <a:rPr sz="26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470" dirty="0">
                <a:solidFill>
                  <a:srgbClr val="008037"/>
                </a:solidFill>
                <a:latin typeface="Microsoft Sans Serif"/>
                <a:cs typeface="Microsoft Sans Serif"/>
              </a:rPr>
              <a:t>Я</a:t>
            </a:r>
            <a:r>
              <a:rPr sz="26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65" dirty="0">
                <a:solidFill>
                  <a:srgbClr val="008037"/>
                </a:solidFill>
                <a:latin typeface="Microsoft Sans Serif"/>
                <a:cs typeface="Microsoft Sans Serif"/>
              </a:rPr>
              <a:t>мушу</a:t>
            </a:r>
            <a:r>
              <a:rPr sz="26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25" dirty="0">
                <a:solidFill>
                  <a:srgbClr val="008037"/>
                </a:solidFill>
                <a:latin typeface="Microsoft Sans Serif"/>
                <a:cs typeface="Microsoft Sans Serif"/>
              </a:rPr>
              <a:t>сформулювати</a:t>
            </a:r>
            <a:r>
              <a:rPr sz="26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90" dirty="0">
                <a:solidFill>
                  <a:srgbClr val="008037"/>
                </a:solidFill>
                <a:latin typeface="Microsoft Sans Serif"/>
                <a:cs typeface="Microsoft Sans Serif"/>
              </a:rPr>
              <a:t>його</a:t>
            </a:r>
            <a:r>
              <a:rPr sz="26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так,</a:t>
            </a:r>
            <a:r>
              <a:rPr sz="26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65" dirty="0">
                <a:solidFill>
                  <a:srgbClr val="008037"/>
                </a:solidFill>
                <a:latin typeface="Microsoft Sans Serif"/>
                <a:cs typeface="Microsoft Sans Serif"/>
              </a:rPr>
              <a:t>щоб</a:t>
            </a:r>
            <a:r>
              <a:rPr sz="26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85" dirty="0">
                <a:solidFill>
                  <a:srgbClr val="008037"/>
                </a:solidFill>
                <a:latin typeface="Microsoft Sans Serif"/>
                <a:cs typeface="Microsoft Sans Serif"/>
              </a:rPr>
              <a:t>міг </a:t>
            </a:r>
            <a:r>
              <a:rPr sz="2600" spc="-265" dirty="0">
                <a:solidFill>
                  <a:srgbClr val="008037"/>
                </a:solidFill>
                <a:latin typeface="Microsoft Sans Serif"/>
                <a:cs typeface="Microsoft Sans Serif"/>
              </a:rPr>
              <a:t>сказати:</a:t>
            </a:r>
            <a:r>
              <a:rPr sz="26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90" dirty="0">
                <a:solidFill>
                  <a:srgbClr val="008037"/>
                </a:solidFill>
                <a:latin typeface="Microsoft Sans Serif"/>
                <a:cs typeface="Microsoft Sans Serif"/>
              </a:rPr>
              <a:t>таким,</a:t>
            </a:r>
            <a:r>
              <a:rPr sz="26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54" dirty="0">
                <a:solidFill>
                  <a:srgbClr val="008037"/>
                </a:solidFill>
                <a:latin typeface="Microsoft Sans Serif"/>
                <a:cs typeface="Microsoft Sans Serif"/>
              </a:rPr>
              <a:t>як</a:t>
            </a:r>
            <a:r>
              <a:rPr sz="26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00" dirty="0">
                <a:solidFill>
                  <a:srgbClr val="008037"/>
                </a:solidFill>
                <a:latin typeface="Microsoft Sans Serif"/>
                <a:cs typeface="Microsoft Sans Serif"/>
              </a:rPr>
              <a:t>воно</a:t>
            </a:r>
            <a:r>
              <a:rPr sz="26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75" dirty="0">
                <a:solidFill>
                  <a:srgbClr val="008037"/>
                </a:solidFill>
                <a:latin typeface="Microsoft Sans Serif"/>
                <a:cs typeface="Microsoft Sans Serif"/>
              </a:rPr>
              <a:t>є</a:t>
            </a:r>
            <a:r>
              <a:rPr sz="26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295" dirty="0">
                <a:solidFill>
                  <a:srgbClr val="008037"/>
                </a:solidFill>
                <a:latin typeface="Microsoft Sans Serif"/>
                <a:cs typeface="Microsoft Sans Serif"/>
              </a:rPr>
              <a:t>зараз,</a:t>
            </a:r>
            <a:r>
              <a:rPr sz="2600" spc="-35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340" dirty="0">
                <a:solidFill>
                  <a:srgbClr val="008037"/>
                </a:solidFill>
                <a:latin typeface="Microsoft Sans Serif"/>
                <a:cs typeface="Microsoft Sans Serif"/>
              </a:rPr>
              <a:t>можна</a:t>
            </a:r>
            <a:r>
              <a:rPr sz="2600" spc="-30" dirty="0">
                <a:solidFill>
                  <a:srgbClr val="008037"/>
                </a:solidFill>
                <a:latin typeface="Microsoft Sans Serif"/>
                <a:cs typeface="Microsoft Sans Serif"/>
              </a:rPr>
              <a:t> </a:t>
            </a:r>
            <a:r>
              <a:rPr sz="2600" spc="-145" dirty="0">
                <a:solidFill>
                  <a:srgbClr val="008037"/>
                </a:solidFill>
                <a:latin typeface="Microsoft Sans Serif"/>
                <a:cs typeface="Microsoft Sans Serif"/>
              </a:rPr>
              <a:t>публікувати.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5560" y="8711999"/>
            <a:ext cx="17104360" cy="1419225"/>
          </a:xfrm>
          <a:custGeom>
            <a:avLst/>
            <a:gdLst/>
            <a:ahLst/>
            <a:cxnLst/>
            <a:rect l="l" t="t" r="r" b="b"/>
            <a:pathLst>
              <a:path w="17104360" h="1419225">
                <a:moveTo>
                  <a:pt x="17103731" y="1419225"/>
                </a:moveTo>
                <a:lnTo>
                  <a:pt x="0" y="1419225"/>
                </a:lnTo>
                <a:lnTo>
                  <a:pt x="0" y="0"/>
                </a:lnTo>
                <a:lnTo>
                  <a:pt x="17103731" y="0"/>
                </a:lnTo>
                <a:lnTo>
                  <a:pt x="17103731" y="1419225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2101" y="8855546"/>
            <a:ext cx="1305750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30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А так наші учасниці курсу спілкуються з авторкою, яка сьогодні живе й працює у Чернівцях! (Слайд взято з презентації Вікторії </a:t>
            </a:r>
            <a:r>
              <a:rPr lang="uk-UA" sz="3000" spc="-260" dirty="0" err="1">
                <a:solidFill>
                  <a:srgbClr val="008037"/>
                </a:solidFill>
                <a:latin typeface="Microsoft Sans Serif"/>
                <a:cs typeface="Microsoft Sans Serif"/>
              </a:rPr>
              <a:t>Дерійової</a:t>
            </a:r>
            <a:r>
              <a:rPr lang="uk-UA" sz="30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 та Анни </a:t>
            </a:r>
            <a:r>
              <a:rPr lang="uk-UA" sz="3000" spc="-260" dirty="0" err="1">
                <a:solidFill>
                  <a:srgbClr val="008037"/>
                </a:solidFill>
                <a:latin typeface="Microsoft Sans Serif"/>
                <a:cs typeface="Microsoft Sans Serif"/>
              </a:rPr>
              <a:t>Шапоренко</a:t>
            </a:r>
            <a:r>
              <a:rPr lang="uk-UA" sz="3000" spc="-260" dirty="0">
                <a:solidFill>
                  <a:srgbClr val="008037"/>
                </a:solidFill>
                <a:latin typeface="Microsoft Sans Serif"/>
                <a:cs typeface="Microsoft Sans Serif"/>
              </a:rPr>
              <a:t>, 2024)</a:t>
            </a:r>
            <a:endParaRPr sz="3000" dirty="0">
              <a:latin typeface="Microsoft Sans Serif"/>
              <a:cs typeface="Microsoft Sans Serif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29006B-21DE-4803-A29F-711982BC8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13769239" cy="75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6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511</Words>
  <Application>Microsoft Macintosh PowerPoint</Application>
  <PresentationFormat>Custom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Black</vt:lpstr>
      <vt:lpstr>Calibri</vt:lpstr>
      <vt:lpstr>Cambria</vt:lpstr>
      <vt:lpstr>Microsoft Sans Serif</vt:lpstr>
      <vt:lpstr>Times New Roman</vt:lpstr>
      <vt:lpstr>Trebuchet MS</vt:lpstr>
      <vt:lpstr>Office Theme</vt:lpstr>
      <vt:lpstr>ГЕНЕАЛОГІЯ ТВОРЧОСТІ, АБО ЯК З'ЯВЛЯЮТЬСЯ</vt:lpstr>
      <vt:lpstr>Мета навчальної дисципліни</vt:lpstr>
      <vt:lpstr>ЧОМУ ЦЕ  МОЖЕ БУТИ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Коричневий Історія Освіта Презентація</dc:title>
  <dc:creator>Oxana Matiychuk</dc:creator>
  <cp:keywords>DAEWmMYea7I,BADDnmNz06E</cp:keywords>
  <cp:lastModifiedBy>Микола Хобзей</cp:lastModifiedBy>
  <cp:revision>2</cp:revision>
  <dcterms:created xsi:type="dcterms:W3CDTF">2025-02-13T20:32:42Z</dcterms:created>
  <dcterms:modified xsi:type="dcterms:W3CDTF">2025-02-14T14:27:54Z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2021-02-20T00:00:00Z</vt:filetime>
  </property>
  <property fmtid="{D5CDD505-2E9C-101B-9397-08002B2CF9AE}" pid="3" name="Creator">
    <vt:lpwstr>Canva</vt:lpwstr>
  </property>
  <property fmtid="{D5CDD505-2E9C-101B-9397-08002B2CF9AE}" pid="4" name="LastSaved">
    <vt:filetime>2025-02-13T00:00:00Z</vt:filetime>
  </property>
  <property fmtid="{D5CDD505-2E9C-101B-9397-08002B2CF9AE}" pid="5" name="Producer">
    <vt:lpwstr>Canva</vt:lpwstr>
  </property>
</Properties>
</file>